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36"/>
  </p:notesMasterIdLst>
  <p:handoutMasterIdLst>
    <p:handoutMasterId r:id="rId37"/>
  </p:handoutMasterIdLst>
  <p:sldIdLst>
    <p:sldId id="256" r:id="rId2"/>
    <p:sldId id="315" r:id="rId3"/>
    <p:sldId id="312" r:id="rId4"/>
    <p:sldId id="303" r:id="rId5"/>
    <p:sldId id="304" r:id="rId6"/>
    <p:sldId id="305" r:id="rId7"/>
    <p:sldId id="306" r:id="rId8"/>
    <p:sldId id="311" r:id="rId9"/>
    <p:sldId id="308" r:id="rId10"/>
    <p:sldId id="257" r:id="rId11"/>
    <p:sldId id="313" r:id="rId12"/>
    <p:sldId id="314" r:id="rId13"/>
    <p:sldId id="328" r:id="rId14"/>
    <p:sldId id="329" r:id="rId15"/>
    <p:sldId id="330" r:id="rId16"/>
    <p:sldId id="331" r:id="rId17"/>
    <p:sldId id="332" r:id="rId18"/>
    <p:sldId id="333" r:id="rId19"/>
    <p:sldId id="334" r:id="rId20"/>
    <p:sldId id="324" r:id="rId21"/>
    <p:sldId id="335" r:id="rId22"/>
    <p:sldId id="327" r:id="rId23"/>
    <p:sldId id="316" r:id="rId24"/>
    <p:sldId id="317" r:id="rId25"/>
    <p:sldId id="318" r:id="rId26"/>
    <p:sldId id="319" r:id="rId27"/>
    <p:sldId id="320" r:id="rId28"/>
    <p:sldId id="321" r:id="rId29"/>
    <p:sldId id="322" r:id="rId30"/>
    <p:sldId id="323" r:id="rId31"/>
    <p:sldId id="325" r:id="rId32"/>
    <p:sldId id="326" r:id="rId33"/>
    <p:sldId id="337" r:id="rId34"/>
    <p:sldId id="336" r:id="rId35"/>
  </p:sldIdLst>
  <p:sldSz cx="9144000" cy="5143500" type="screen16x9"/>
  <p:notesSz cx="6858000" cy="9144000"/>
  <p:embeddedFontLst>
    <p:embeddedFont>
      <p:font typeface="Montserrat" panose="020B0604020202020204" charset="0"/>
      <p:regular r:id="rId38"/>
      <p:bold r:id="rId39"/>
      <p:italic r:id="rId40"/>
      <p:boldItalic r:id="rId41"/>
    </p:embeddedFont>
    <p:embeddedFont>
      <p:font typeface="Montserrat ExtraBold" panose="020B0604020202020204" charset="0"/>
      <p:bold r:id="rId42"/>
      <p:boldItalic r:id="rId43"/>
    </p:embeddedFont>
    <p:embeddedFont>
      <p:font typeface="Montserrat Alternates" panose="020B0604020202020204" charset="0"/>
      <p:regular r:id="rId44"/>
      <p:bold r:id="rId45"/>
      <p:italic r:id="rId46"/>
      <p:boldItalic r:id="rId47"/>
    </p:embeddedFont>
    <p:embeddedFont>
      <p:font typeface="Montserrat Light" panose="020B060402020202020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ma SNA" initials="NS" lastIdx="2" clrIdx="0">
    <p:extLst>
      <p:ext uri="{19B8F6BF-5375-455C-9EA6-DF929625EA0E}">
        <p15:presenceInfo xmlns:p15="http://schemas.microsoft.com/office/powerpoint/2012/main" userId="c5a1cba3dbd68b7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FF"/>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670BBF6-3166-43D8-8352-6D0C49BD0A2C}">
  <a:tblStyle styleId="{7670BBF6-3166-43D8-8352-6D0C49BD0A2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2" d="100"/>
          <a:sy n="112" d="100"/>
        </p:scale>
        <p:origin x="37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B624BF-9608-4AA7-9D32-B19455F2EDA5}" type="datetimeFigureOut">
              <a:rPr lang="en-US" smtClean="0"/>
              <a:t>7/3/2020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7A88C59-4991-4493-91FA-163AE4CC5B9E}" type="slidenum">
              <a:rPr lang="en-US" smtClean="0"/>
              <a:t>‹#›</a:t>
            </a:fld>
            <a:endParaRPr lang="en-US" dirty="0"/>
          </a:p>
        </p:txBody>
      </p:sp>
    </p:spTree>
    <p:extLst>
      <p:ext uri="{BB962C8B-B14F-4D97-AF65-F5344CB8AC3E}">
        <p14:creationId xmlns:p14="http://schemas.microsoft.com/office/powerpoint/2010/main" val="3207430047"/>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6f0744aa72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6f0744aa72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46084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fa-IR" dirty="0"/>
          </a:p>
        </p:txBody>
      </p:sp>
    </p:spTree>
    <p:extLst>
      <p:ext uri="{BB962C8B-B14F-4D97-AF65-F5344CB8AC3E}">
        <p14:creationId xmlns:p14="http://schemas.microsoft.com/office/powerpoint/2010/main" val="1419795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6f0744aa72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6f0744aa72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47997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6f0744aa72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6f0744aa72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41562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6f0744aa72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6f0744aa72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988993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6f0744aa72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6f0744aa72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254171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6f0744aa72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6f0744aa72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697794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6f0744aa72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6f0744aa72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113677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6f0744aa72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6f0744aa72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167600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6f0744aa72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6f0744aa72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89569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6f0744aa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6f0744aa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561512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6f0744aa72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6f0744aa72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678396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6f0744aa72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6f0744aa72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43913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6f0744aa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6f0744aa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23808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6f0744aa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6f0744aa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28185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6f0744aa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6f0744aa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74090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6f078010ed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6f078010ed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01468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6f078010ed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6f078010ed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78011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52cab6e550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52cab6e550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6f0744aa72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6f0744aa72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323372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1309512" y="-327229"/>
            <a:ext cx="4892424" cy="5406203"/>
          </a:xfrm>
          <a:prstGeom prst="rect">
            <a:avLst/>
          </a:prstGeom>
          <a:noFill/>
          <a:ln>
            <a:noFill/>
          </a:ln>
        </p:spPr>
      </p:pic>
      <p:pic>
        <p:nvPicPr>
          <p:cNvPr id="10" name="Google Shape;10;p2"/>
          <p:cNvPicPr preferRelativeResize="0"/>
          <p:nvPr/>
        </p:nvPicPr>
        <p:blipFill>
          <a:blip r:embed="rId2">
            <a:alphaModFix/>
          </a:blip>
          <a:stretch>
            <a:fillRect/>
          </a:stretch>
        </p:blipFill>
        <p:spPr>
          <a:xfrm flipH="1">
            <a:off x="5561088" y="-327229"/>
            <a:ext cx="4892424" cy="5406203"/>
          </a:xfrm>
          <a:prstGeom prst="rect">
            <a:avLst/>
          </a:prstGeom>
          <a:noFill/>
          <a:ln>
            <a:noFill/>
          </a:ln>
        </p:spPr>
      </p:pic>
      <p:sp>
        <p:nvSpPr>
          <p:cNvPr id="11" name="Google Shape;11;p2"/>
          <p:cNvSpPr txBox="1">
            <a:spLocks noGrp="1"/>
          </p:cNvSpPr>
          <p:nvPr>
            <p:ph type="ctrTitle"/>
          </p:nvPr>
        </p:nvSpPr>
        <p:spPr>
          <a:xfrm>
            <a:off x="311700" y="1779300"/>
            <a:ext cx="8520600" cy="9753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F3F3F3"/>
              </a:buClr>
              <a:buSzPts val="3000"/>
              <a:buFont typeface="Montserrat ExtraBold"/>
              <a:buNone/>
              <a:defRPr sz="3000" b="0">
                <a:solidFill>
                  <a:srgbClr val="F3F3F3"/>
                </a:solidFill>
                <a:latin typeface="Montserrat ExtraBold"/>
                <a:ea typeface="Montserrat ExtraBold"/>
                <a:cs typeface="Montserrat ExtraBold"/>
                <a:sym typeface="Montserrat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2743050" y="2888250"/>
            <a:ext cx="36579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Font typeface="Montserrat"/>
              <a:buNone/>
              <a:defRPr>
                <a:latin typeface="Montserrat"/>
                <a:ea typeface="Montserrat"/>
                <a:cs typeface="Montserrat"/>
                <a:sym typeface="Montserra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pic>
        <p:nvPicPr>
          <p:cNvPr id="14" name="Google Shape;14;p3"/>
          <p:cNvPicPr preferRelativeResize="0"/>
          <p:nvPr/>
        </p:nvPicPr>
        <p:blipFill>
          <a:blip r:embed="rId2">
            <a:alphaModFix/>
          </a:blip>
          <a:stretch>
            <a:fillRect/>
          </a:stretch>
        </p:blipFill>
        <p:spPr>
          <a:xfrm>
            <a:off x="-76672" y="-827887"/>
            <a:ext cx="6153101" cy="6799271"/>
          </a:xfrm>
          <a:prstGeom prst="rect">
            <a:avLst/>
          </a:prstGeom>
          <a:noFill/>
          <a:ln>
            <a:noFill/>
          </a:ln>
        </p:spPr>
      </p:pic>
      <p:sp>
        <p:nvSpPr>
          <p:cNvPr id="15" name="Google Shape;15;p3"/>
          <p:cNvSpPr txBox="1">
            <a:spLocks noGrp="1"/>
          </p:cNvSpPr>
          <p:nvPr>
            <p:ph type="title"/>
          </p:nvPr>
        </p:nvSpPr>
        <p:spPr>
          <a:xfrm>
            <a:off x="5188625" y="2150850"/>
            <a:ext cx="31566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3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5188625" y="919425"/>
            <a:ext cx="2445000" cy="1178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4800"/>
              <a:buNone/>
              <a:defRPr sz="4800">
                <a:solidFill>
                  <a:schemeClr val="accent2"/>
                </a:solidFill>
              </a:defRPr>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7" name="Google Shape;17;p3"/>
          <p:cNvSpPr txBox="1">
            <a:spLocks noGrp="1"/>
          </p:cNvSpPr>
          <p:nvPr>
            <p:ph type="subTitle" idx="1"/>
          </p:nvPr>
        </p:nvSpPr>
        <p:spPr>
          <a:xfrm>
            <a:off x="5188625" y="3194925"/>
            <a:ext cx="31566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pic>
        <p:nvPicPr>
          <p:cNvPr id="19" name="Google Shape;19;p4"/>
          <p:cNvPicPr preferRelativeResize="0"/>
          <p:nvPr/>
        </p:nvPicPr>
        <p:blipFill>
          <a:blip r:embed="rId2">
            <a:alphaModFix amt="56000"/>
          </a:blip>
          <a:stretch>
            <a:fillRect/>
          </a:stretch>
        </p:blipFill>
        <p:spPr>
          <a:xfrm rot="-7199997">
            <a:off x="4531704" y="539794"/>
            <a:ext cx="5918750" cy="6540301"/>
          </a:xfrm>
          <a:prstGeom prst="rect">
            <a:avLst/>
          </a:prstGeom>
          <a:noFill/>
          <a:ln>
            <a:noFill/>
          </a:ln>
        </p:spPr>
      </p:pic>
      <p:sp>
        <p:nvSpPr>
          <p:cNvPr id="20" name="Google Shape;20;p4"/>
          <p:cNvSpPr txBox="1">
            <a:spLocks noGrp="1"/>
          </p:cNvSpPr>
          <p:nvPr>
            <p:ph type="body" idx="1"/>
          </p:nvPr>
        </p:nvSpPr>
        <p:spPr>
          <a:xfrm>
            <a:off x="686700" y="1000075"/>
            <a:ext cx="7392900" cy="3265800"/>
          </a:xfrm>
          <a:prstGeom prst="rect">
            <a:avLst/>
          </a:prstGeom>
        </p:spPr>
        <p:txBody>
          <a:bodyPr spcFirstLastPara="1" wrap="square" lIns="91425" tIns="91425" rIns="91425" bIns="91425" anchor="t" anchorCtr="0">
            <a:noAutofit/>
          </a:bodyPr>
          <a:lstStyle>
            <a:lvl1pPr marL="457200" lvl="0" indent="-307975">
              <a:spcBef>
                <a:spcPts val="0"/>
              </a:spcBef>
              <a:spcAft>
                <a:spcPts val="0"/>
              </a:spcAft>
              <a:buSzPts val="1250"/>
              <a:buChar char="●"/>
              <a:defRPr sz="1250"/>
            </a:lvl1pPr>
            <a:lvl2pPr marL="914400" lvl="1" indent="-307975">
              <a:spcBef>
                <a:spcPts val="1600"/>
              </a:spcBef>
              <a:spcAft>
                <a:spcPts val="0"/>
              </a:spcAft>
              <a:buSzPts val="1250"/>
              <a:buChar char="○"/>
              <a:defRPr sz="1250"/>
            </a:lvl2pPr>
            <a:lvl3pPr marL="1371600" lvl="2" indent="-307975">
              <a:spcBef>
                <a:spcPts val="1600"/>
              </a:spcBef>
              <a:spcAft>
                <a:spcPts val="0"/>
              </a:spcAft>
              <a:buSzPts val="1250"/>
              <a:buChar char="■"/>
              <a:defRPr sz="1250"/>
            </a:lvl3pPr>
            <a:lvl4pPr marL="1828800" lvl="3" indent="-307975">
              <a:spcBef>
                <a:spcPts val="1600"/>
              </a:spcBef>
              <a:spcAft>
                <a:spcPts val="0"/>
              </a:spcAft>
              <a:buSzPts val="1250"/>
              <a:buChar char="●"/>
              <a:defRPr sz="1250"/>
            </a:lvl4pPr>
            <a:lvl5pPr marL="2286000" lvl="4" indent="-307975">
              <a:spcBef>
                <a:spcPts val="1600"/>
              </a:spcBef>
              <a:spcAft>
                <a:spcPts val="0"/>
              </a:spcAft>
              <a:buSzPts val="1250"/>
              <a:buChar char="○"/>
              <a:defRPr sz="1250"/>
            </a:lvl5pPr>
            <a:lvl6pPr marL="2743200" lvl="5" indent="-307975">
              <a:spcBef>
                <a:spcPts val="1600"/>
              </a:spcBef>
              <a:spcAft>
                <a:spcPts val="0"/>
              </a:spcAft>
              <a:buSzPts val="1250"/>
              <a:buChar char="■"/>
              <a:defRPr sz="1250"/>
            </a:lvl6pPr>
            <a:lvl7pPr marL="3200400" lvl="6" indent="-307975">
              <a:spcBef>
                <a:spcPts val="1600"/>
              </a:spcBef>
              <a:spcAft>
                <a:spcPts val="0"/>
              </a:spcAft>
              <a:buSzPts val="1250"/>
              <a:buChar char="●"/>
              <a:defRPr sz="1250"/>
            </a:lvl7pPr>
            <a:lvl8pPr marL="3657600" lvl="7" indent="-307975">
              <a:spcBef>
                <a:spcPts val="1600"/>
              </a:spcBef>
              <a:spcAft>
                <a:spcPts val="0"/>
              </a:spcAft>
              <a:buSzPts val="1250"/>
              <a:buChar char="○"/>
              <a:defRPr sz="1250"/>
            </a:lvl8pPr>
            <a:lvl9pPr marL="4114800" lvl="8" indent="-307975">
              <a:spcBef>
                <a:spcPts val="1600"/>
              </a:spcBef>
              <a:spcAft>
                <a:spcPts val="1600"/>
              </a:spcAft>
              <a:buSzPts val="1250"/>
              <a:buChar char="■"/>
              <a:defRPr sz="1250"/>
            </a:lvl9pPr>
          </a:lstStyle>
          <a:p>
            <a:endParaRPr/>
          </a:p>
        </p:txBody>
      </p:sp>
      <p:sp>
        <p:nvSpPr>
          <p:cNvPr id="21" name="Google Shape;21;p4"/>
          <p:cNvSpPr txBox="1">
            <a:spLocks noGrp="1"/>
          </p:cNvSpPr>
          <p:nvPr>
            <p:ph type="title"/>
          </p:nvPr>
        </p:nvSpPr>
        <p:spPr>
          <a:xfrm>
            <a:off x="2010025" y="378225"/>
            <a:ext cx="6589800" cy="515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100"/>
              <a:buNone/>
              <a:defRPr sz="2100"/>
            </a:lvl1pPr>
            <a:lvl2pPr lvl="1" algn="r" rtl="0">
              <a:spcBef>
                <a:spcPts val="0"/>
              </a:spcBef>
              <a:spcAft>
                <a:spcPts val="0"/>
              </a:spcAft>
              <a:buSzPts val="2100"/>
              <a:buNone/>
              <a:defRPr sz="2100"/>
            </a:lvl2pPr>
            <a:lvl3pPr lvl="2" algn="r" rtl="0">
              <a:spcBef>
                <a:spcPts val="0"/>
              </a:spcBef>
              <a:spcAft>
                <a:spcPts val="0"/>
              </a:spcAft>
              <a:buSzPts val="2100"/>
              <a:buNone/>
              <a:defRPr sz="2100"/>
            </a:lvl3pPr>
            <a:lvl4pPr lvl="3" algn="r" rtl="0">
              <a:spcBef>
                <a:spcPts val="0"/>
              </a:spcBef>
              <a:spcAft>
                <a:spcPts val="0"/>
              </a:spcAft>
              <a:buSzPts val="2100"/>
              <a:buNone/>
              <a:defRPr sz="2100"/>
            </a:lvl4pPr>
            <a:lvl5pPr lvl="4" algn="r" rtl="0">
              <a:spcBef>
                <a:spcPts val="0"/>
              </a:spcBef>
              <a:spcAft>
                <a:spcPts val="0"/>
              </a:spcAft>
              <a:buSzPts val="2100"/>
              <a:buNone/>
              <a:defRPr sz="2100"/>
            </a:lvl5pPr>
            <a:lvl6pPr lvl="5" algn="r" rtl="0">
              <a:spcBef>
                <a:spcPts val="0"/>
              </a:spcBef>
              <a:spcAft>
                <a:spcPts val="0"/>
              </a:spcAft>
              <a:buSzPts val="2100"/>
              <a:buNone/>
              <a:defRPr sz="2100"/>
            </a:lvl6pPr>
            <a:lvl7pPr lvl="6" algn="r" rtl="0">
              <a:spcBef>
                <a:spcPts val="0"/>
              </a:spcBef>
              <a:spcAft>
                <a:spcPts val="0"/>
              </a:spcAft>
              <a:buSzPts val="2100"/>
              <a:buNone/>
              <a:defRPr sz="2100"/>
            </a:lvl7pPr>
            <a:lvl8pPr lvl="7" algn="r" rtl="0">
              <a:spcBef>
                <a:spcPts val="0"/>
              </a:spcBef>
              <a:spcAft>
                <a:spcPts val="0"/>
              </a:spcAft>
              <a:buSzPts val="2100"/>
              <a:buNone/>
              <a:defRPr sz="2100"/>
            </a:lvl8pPr>
            <a:lvl9pPr lvl="8" algn="r" rtl="0">
              <a:spcBef>
                <a:spcPts val="0"/>
              </a:spcBef>
              <a:spcAft>
                <a:spcPts val="0"/>
              </a:spcAft>
              <a:buSzPts val="2100"/>
              <a:buNone/>
              <a:defRPr sz="21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pic>
        <p:nvPicPr>
          <p:cNvPr id="28" name="Google Shape;28;p6"/>
          <p:cNvPicPr preferRelativeResize="0"/>
          <p:nvPr/>
        </p:nvPicPr>
        <p:blipFill rotWithShape="1">
          <a:blip r:embed="rId2">
            <a:alphaModFix/>
          </a:blip>
          <a:srcRect r="8214"/>
          <a:stretch/>
        </p:blipFill>
        <p:spPr>
          <a:xfrm>
            <a:off x="658750" y="-1397100"/>
            <a:ext cx="7826501" cy="7437298"/>
          </a:xfrm>
          <a:prstGeom prst="rect">
            <a:avLst/>
          </a:prstGeom>
          <a:noFill/>
          <a:ln>
            <a:noFill/>
          </a:ln>
        </p:spPr>
      </p:pic>
      <p:sp>
        <p:nvSpPr>
          <p:cNvPr id="29" name="Google Shape;29;p6"/>
          <p:cNvSpPr txBox="1">
            <a:spLocks noGrp="1"/>
          </p:cNvSpPr>
          <p:nvPr>
            <p:ph type="title"/>
          </p:nvPr>
        </p:nvSpPr>
        <p:spPr>
          <a:xfrm>
            <a:off x="2629450" y="378225"/>
            <a:ext cx="5970300" cy="515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100"/>
              <a:buNone/>
              <a:defRPr sz="2100"/>
            </a:lvl1pPr>
            <a:lvl2pPr lvl="1" algn="r" rtl="0">
              <a:spcBef>
                <a:spcPts val="0"/>
              </a:spcBef>
              <a:spcAft>
                <a:spcPts val="0"/>
              </a:spcAft>
              <a:buSzPts val="2100"/>
              <a:buNone/>
              <a:defRPr sz="2100"/>
            </a:lvl2pPr>
            <a:lvl3pPr lvl="2" algn="r" rtl="0">
              <a:spcBef>
                <a:spcPts val="0"/>
              </a:spcBef>
              <a:spcAft>
                <a:spcPts val="0"/>
              </a:spcAft>
              <a:buSzPts val="2100"/>
              <a:buNone/>
              <a:defRPr sz="2100"/>
            </a:lvl3pPr>
            <a:lvl4pPr lvl="3" algn="r" rtl="0">
              <a:spcBef>
                <a:spcPts val="0"/>
              </a:spcBef>
              <a:spcAft>
                <a:spcPts val="0"/>
              </a:spcAft>
              <a:buSzPts val="2100"/>
              <a:buNone/>
              <a:defRPr sz="2100"/>
            </a:lvl4pPr>
            <a:lvl5pPr lvl="4" algn="r" rtl="0">
              <a:spcBef>
                <a:spcPts val="0"/>
              </a:spcBef>
              <a:spcAft>
                <a:spcPts val="0"/>
              </a:spcAft>
              <a:buSzPts val="2100"/>
              <a:buNone/>
              <a:defRPr sz="2100"/>
            </a:lvl5pPr>
            <a:lvl6pPr lvl="5" algn="r" rtl="0">
              <a:spcBef>
                <a:spcPts val="0"/>
              </a:spcBef>
              <a:spcAft>
                <a:spcPts val="0"/>
              </a:spcAft>
              <a:buSzPts val="2100"/>
              <a:buNone/>
              <a:defRPr sz="2100"/>
            </a:lvl6pPr>
            <a:lvl7pPr lvl="6" algn="r" rtl="0">
              <a:spcBef>
                <a:spcPts val="0"/>
              </a:spcBef>
              <a:spcAft>
                <a:spcPts val="0"/>
              </a:spcAft>
              <a:buSzPts val="2100"/>
              <a:buNone/>
              <a:defRPr sz="2100"/>
            </a:lvl7pPr>
            <a:lvl8pPr lvl="7" algn="r" rtl="0">
              <a:spcBef>
                <a:spcPts val="0"/>
              </a:spcBef>
              <a:spcAft>
                <a:spcPts val="0"/>
              </a:spcAft>
              <a:buSzPts val="2100"/>
              <a:buNone/>
              <a:defRPr sz="2100"/>
            </a:lvl8pPr>
            <a:lvl9pPr lvl="8" algn="r" rtl="0">
              <a:spcBef>
                <a:spcPts val="0"/>
              </a:spcBef>
              <a:spcAft>
                <a:spcPts val="0"/>
              </a:spcAft>
              <a:buSzPts val="2100"/>
              <a:buNone/>
              <a:defRPr sz="2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3457775" y="378225"/>
            <a:ext cx="5142000" cy="515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100"/>
              <a:buNone/>
              <a:defRPr sz="2100"/>
            </a:lvl1pPr>
            <a:lvl2pPr lvl="1" algn="r" rtl="0">
              <a:spcBef>
                <a:spcPts val="0"/>
              </a:spcBef>
              <a:spcAft>
                <a:spcPts val="0"/>
              </a:spcAft>
              <a:buSzPts val="2100"/>
              <a:buNone/>
              <a:defRPr sz="2100"/>
            </a:lvl2pPr>
            <a:lvl3pPr lvl="2" algn="r" rtl="0">
              <a:spcBef>
                <a:spcPts val="0"/>
              </a:spcBef>
              <a:spcAft>
                <a:spcPts val="0"/>
              </a:spcAft>
              <a:buSzPts val="2100"/>
              <a:buNone/>
              <a:defRPr sz="2100"/>
            </a:lvl3pPr>
            <a:lvl4pPr lvl="3" algn="r" rtl="0">
              <a:spcBef>
                <a:spcPts val="0"/>
              </a:spcBef>
              <a:spcAft>
                <a:spcPts val="0"/>
              </a:spcAft>
              <a:buSzPts val="2100"/>
              <a:buNone/>
              <a:defRPr sz="2100"/>
            </a:lvl4pPr>
            <a:lvl5pPr lvl="4" algn="r" rtl="0">
              <a:spcBef>
                <a:spcPts val="0"/>
              </a:spcBef>
              <a:spcAft>
                <a:spcPts val="0"/>
              </a:spcAft>
              <a:buSzPts val="2100"/>
              <a:buNone/>
              <a:defRPr sz="2100"/>
            </a:lvl5pPr>
            <a:lvl6pPr lvl="5" algn="r" rtl="0">
              <a:spcBef>
                <a:spcPts val="0"/>
              </a:spcBef>
              <a:spcAft>
                <a:spcPts val="0"/>
              </a:spcAft>
              <a:buSzPts val="2100"/>
              <a:buNone/>
              <a:defRPr sz="2100"/>
            </a:lvl6pPr>
            <a:lvl7pPr lvl="6" algn="r" rtl="0">
              <a:spcBef>
                <a:spcPts val="0"/>
              </a:spcBef>
              <a:spcAft>
                <a:spcPts val="0"/>
              </a:spcAft>
              <a:buSzPts val="2100"/>
              <a:buNone/>
              <a:defRPr sz="2100"/>
            </a:lvl7pPr>
            <a:lvl8pPr lvl="7" algn="r" rtl="0">
              <a:spcBef>
                <a:spcPts val="0"/>
              </a:spcBef>
              <a:spcAft>
                <a:spcPts val="0"/>
              </a:spcAft>
              <a:buSzPts val="2100"/>
              <a:buNone/>
              <a:defRPr sz="2100"/>
            </a:lvl8pPr>
            <a:lvl9pPr lvl="8" algn="r" rtl="0">
              <a:spcBef>
                <a:spcPts val="0"/>
              </a:spcBef>
              <a:spcAft>
                <a:spcPts val="0"/>
              </a:spcAft>
              <a:buSzPts val="2100"/>
              <a:buNone/>
              <a:defRPr sz="2100"/>
            </a:lvl9pPr>
          </a:lstStyle>
          <a:p>
            <a:endParaRPr/>
          </a:p>
        </p:txBody>
      </p:sp>
      <p:pic>
        <p:nvPicPr>
          <p:cNvPr id="43" name="Google Shape;43;p10"/>
          <p:cNvPicPr preferRelativeResize="0"/>
          <p:nvPr/>
        </p:nvPicPr>
        <p:blipFill>
          <a:blip r:embed="rId2">
            <a:alphaModFix amt="50000"/>
          </a:blip>
          <a:stretch>
            <a:fillRect/>
          </a:stretch>
        </p:blipFill>
        <p:spPr>
          <a:xfrm>
            <a:off x="1" y="2801493"/>
            <a:ext cx="9144003" cy="303615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BLANK_1">
    <p:spTree>
      <p:nvGrpSpPr>
        <p:cNvPr id="1" name="Shape 138"/>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Text 1">
  <p:cSld name="Title + Text 1">
    <p:spTree>
      <p:nvGrpSpPr>
        <p:cNvPr id="1" name="Shape 105"/>
        <p:cNvGrpSpPr/>
        <p:nvPr/>
      </p:nvGrpSpPr>
      <p:grpSpPr>
        <a:xfrm>
          <a:off x="0" y="0"/>
          <a:ext cx="0" cy="0"/>
          <a:chOff x="0" y="0"/>
          <a:chExt cx="0" cy="0"/>
        </a:xfrm>
      </p:grpSpPr>
      <p:sp>
        <p:nvSpPr>
          <p:cNvPr id="106" name="Google Shape;106;p21"/>
          <p:cNvSpPr txBox="1">
            <a:spLocks noGrp="1"/>
          </p:cNvSpPr>
          <p:nvPr>
            <p:ph type="body" idx="1"/>
          </p:nvPr>
        </p:nvSpPr>
        <p:spPr>
          <a:xfrm>
            <a:off x="2128400" y="3131396"/>
            <a:ext cx="2241900" cy="1467900"/>
          </a:xfrm>
          <a:prstGeom prst="rect">
            <a:avLst/>
          </a:prstGeom>
        </p:spPr>
        <p:txBody>
          <a:bodyPr spcFirstLastPara="1" wrap="square" lIns="91425" tIns="91425" rIns="91425" bIns="91425" anchor="t" anchorCtr="0">
            <a:noAutofit/>
          </a:bodyPr>
          <a:lstStyle>
            <a:lvl1pPr marL="457200" lvl="0" indent="-304800" algn="r" rtl="0">
              <a:spcBef>
                <a:spcPts val="0"/>
              </a:spcBef>
              <a:spcAft>
                <a:spcPts val="0"/>
              </a:spcAft>
              <a:buSzPts val="1200"/>
              <a:buChar char="●"/>
              <a:defRPr sz="1200"/>
            </a:lvl1pPr>
            <a:lvl2pPr marL="914400" lvl="1" indent="-304800" algn="r" rtl="0">
              <a:spcBef>
                <a:spcPts val="1600"/>
              </a:spcBef>
              <a:spcAft>
                <a:spcPts val="0"/>
              </a:spcAft>
              <a:buSzPts val="1200"/>
              <a:buChar char="○"/>
              <a:defRPr sz="1200"/>
            </a:lvl2pPr>
            <a:lvl3pPr marL="1371600" lvl="2" indent="-304800" algn="r" rtl="0">
              <a:spcBef>
                <a:spcPts val="1600"/>
              </a:spcBef>
              <a:spcAft>
                <a:spcPts val="0"/>
              </a:spcAft>
              <a:buSzPts val="1200"/>
              <a:buChar char="■"/>
              <a:defRPr sz="1200"/>
            </a:lvl3pPr>
            <a:lvl4pPr marL="1828800" lvl="3" indent="-304800" algn="r" rtl="0">
              <a:spcBef>
                <a:spcPts val="1600"/>
              </a:spcBef>
              <a:spcAft>
                <a:spcPts val="0"/>
              </a:spcAft>
              <a:buSzPts val="1200"/>
              <a:buChar char="●"/>
              <a:defRPr sz="1200"/>
            </a:lvl4pPr>
            <a:lvl5pPr marL="2286000" lvl="4" indent="-304800" algn="r" rtl="0">
              <a:spcBef>
                <a:spcPts val="1600"/>
              </a:spcBef>
              <a:spcAft>
                <a:spcPts val="0"/>
              </a:spcAft>
              <a:buSzPts val="1200"/>
              <a:buChar char="○"/>
              <a:defRPr sz="1200"/>
            </a:lvl5pPr>
            <a:lvl6pPr marL="2743200" lvl="5" indent="-304800" algn="r" rtl="0">
              <a:spcBef>
                <a:spcPts val="1600"/>
              </a:spcBef>
              <a:spcAft>
                <a:spcPts val="0"/>
              </a:spcAft>
              <a:buSzPts val="1200"/>
              <a:buChar char="■"/>
              <a:defRPr sz="1200"/>
            </a:lvl6pPr>
            <a:lvl7pPr marL="3200400" lvl="6" indent="-304800" algn="r" rtl="0">
              <a:spcBef>
                <a:spcPts val="1600"/>
              </a:spcBef>
              <a:spcAft>
                <a:spcPts val="0"/>
              </a:spcAft>
              <a:buSzPts val="1200"/>
              <a:buChar char="●"/>
              <a:defRPr sz="1200"/>
            </a:lvl7pPr>
            <a:lvl8pPr marL="3657600" lvl="7" indent="-304800" algn="r" rtl="0">
              <a:spcBef>
                <a:spcPts val="1600"/>
              </a:spcBef>
              <a:spcAft>
                <a:spcPts val="0"/>
              </a:spcAft>
              <a:buSzPts val="1200"/>
              <a:buChar char="○"/>
              <a:defRPr sz="1200"/>
            </a:lvl8pPr>
            <a:lvl9pPr marL="4114800" lvl="8" indent="-304800" algn="r" rtl="0">
              <a:spcBef>
                <a:spcPts val="1600"/>
              </a:spcBef>
              <a:spcAft>
                <a:spcPts val="1600"/>
              </a:spcAft>
              <a:buSzPts val="1200"/>
              <a:buChar char="■"/>
              <a:defRPr sz="1200"/>
            </a:lvl9pPr>
          </a:lstStyle>
          <a:p>
            <a:endParaRPr/>
          </a:p>
        </p:txBody>
      </p:sp>
      <p:pic>
        <p:nvPicPr>
          <p:cNvPr id="107" name="Google Shape;107;p21"/>
          <p:cNvPicPr preferRelativeResize="0"/>
          <p:nvPr/>
        </p:nvPicPr>
        <p:blipFill>
          <a:blip r:embed="rId2">
            <a:alphaModFix/>
          </a:blip>
          <a:stretch>
            <a:fillRect/>
          </a:stretch>
        </p:blipFill>
        <p:spPr>
          <a:xfrm rot="5399995">
            <a:off x="-2368482" y="1910826"/>
            <a:ext cx="6751897" cy="2241876"/>
          </a:xfrm>
          <a:prstGeom prst="rect">
            <a:avLst/>
          </a:prstGeom>
          <a:noFill/>
          <a:ln>
            <a:noFill/>
          </a:ln>
        </p:spPr>
      </p:pic>
      <p:sp>
        <p:nvSpPr>
          <p:cNvPr id="108" name="Google Shape;108;p21"/>
          <p:cNvSpPr txBox="1">
            <a:spLocks noGrp="1"/>
          </p:cNvSpPr>
          <p:nvPr>
            <p:ph type="title"/>
          </p:nvPr>
        </p:nvSpPr>
        <p:spPr>
          <a:xfrm>
            <a:off x="5341800" y="378225"/>
            <a:ext cx="3258000" cy="515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100"/>
              <a:buNone/>
              <a:defRPr sz="2100"/>
            </a:lvl1pPr>
            <a:lvl2pPr lvl="1" algn="r" rtl="0">
              <a:spcBef>
                <a:spcPts val="0"/>
              </a:spcBef>
              <a:spcAft>
                <a:spcPts val="0"/>
              </a:spcAft>
              <a:buSzPts val="2100"/>
              <a:buNone/>
              <a:defRPr sz="2100"/>
            </a:lvl2pPr>
            <a:lvl3pPr lvl="2" algn="r" rtl="0">
              <a:spcBef>
                <a:spcPts val="0"/>
              </a:spcBef>
              <a:spcAft>
                <a:spcPts val="0"/>
              </a:spcAft>
              <a:buSzPts val="2100"/>
              <a:buNone/>
              <a:defRPr sz="2100"/>
            </a:lvl3pPr>
            <a:lvl4pPr lvl="3" algn="r" rtl="0">
              <a:spcBef>
                <a:spcPts val="0"/>
              </a:spcBef>
              <a:spcAft>
                <a:spcPts val="0"/>
              </a:spcAft>
              <a:buSzPts val="2100"/>
              <a:buNone/>
              <a:defRPr sz="2100"/>
            </a:lvl4pPr>
            <a:lvl5pPr lvl="4" algn="r" rtl="0">
              <a:spcBef>
                <a:spcPts val="0"/>
              </a:spcBef>
              <a:spcAft>
                <a:spcPts val="0"/>
              </a:spcAft>
              <a:buSzPts val="2100"/>
              <a:buNone/>
              <a:defRPr sz="2100"/>
            </a:lvl5pPr>
            <a:lvl6pPr lvl="5" algn="r" rtl="0">
              <a:spcBef>
                <a:spcPts val="0"/>
              </a:spcBef>
              <a:spcAft>
                <a:spcPts val="0"/>
              </a:spcAft>
              <a:buSzPts val="2100"/>
              <a:buNone/>
              <a:defRPr sz="2100"/>
            </a:lvl6pPr>
            <a:lvl7pPr lvl="6" algn="r" rtl="0">
              <a:spcBef>
                <a:spcPts val="0"/>
              </a:spcBef>
              <a:spcAft>
                <a:spcPts val="0"/>
              </a:spcAft>
              <a:buSzPts val="2100"/>
              <a:buNone/>
              <a:defRPr sz="2100"/>
            </a:lvl7pPr>
            <a:lvl8pPr lvl="7" algn="r" rtl="0">
              <a:spcBef>
                <a:spcPts val="0"/>
              </a:spcBef>
              <a:spcAft>
                <a:spcPts val="0"/>
              </a:spcAft>
              <a:buSzPts val="2100"/>
              <a:buNone/>
              <a:defRPr sz="2100"/>
            </a:lvl8pPr>
            <a:lvl9pPr lvl="8" algn="r" rtl="0">
              <a:spcBef>
                <a:spcPts val="0"/>
              </a:spcBef>
              <a:spcAft>
                <a:spcPts val="0"/>
              </a:spcAft>
              <a:buSzPts val="2100"/>
              <a:buNone/>
              <a:defRPr sz="2100"/>
            </a:lvl9pPr>
          </a:lstStyle>
          <a:p>
            <a:endParaRPr/>
          </a:p>
        </p:txBody>
      </p:sp>
    </p:spTree>
    <p:extLst>
      <p:ext uri="{BB962C8B-B14F-4D97-AF65-F5344CB8AC3E}">
        <p14:creationId xmlns:p14="http://schemas.microsoft.com/office/powerpoint/2010/main" val="28998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0237D"/>
            </a:gs>
            <a:gs pos="100000">
              <a:srgbClr val="011445"/>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2800"/>
              <a:buFont typeface="Montserrat ExtraBold"/>
              <a:buNone/>
              <a:defRPr sz="2800">
                <a:solidFill>
                  <a:schemeClr val="accent1"/>
                </a:solidFill>
                <a:latin typeface="Montserrat ExtraBold"/>
                <a:ea typeface="Montserrat ExtraBold"/>
                <a:cs typeface="Montserrat ExtraBold"/>
                <a:sym typeface="Montserrat ExtraBold"/>
              </a:defRPr>
            </a:lvl1pPr>
            <a:lvl2pPr lvl="1">
              <a:spcBef>
                <a:spcPts val="0"/>
              </a:spcBef>
              <a:spcAft>
                <a:spcPts val="0"/>
              </a:spcAft>
              <a:buClr>
                <a:schemeClr val="accent1"/>
              </a:buClr>
              <a:buSzPts val="2800"/>
              <a:buFont typeface="Montserrat Alternates"/>
              <a:buNone/>
              <a:defRPr sz="2800" b="1">
                <a:solidFill>
                  <a:schemeClr val="accent1"/>
                </a:solidFill>
                <a:latin typeface="Montserrat Alternates"/>
                <a:ea typeface="Montserrat Alternates"/>
                <a:cs typeface="Montserrat Alternates"/>
                <a:sym typeface="Montserrat Alternates"/>
              </a:defRPr>
            </a:lvl2pPr>
            <a:lvl3pPr lvl="2">
              <a:spcBef>
                <a:spcPts val="0"/>
              </a:spcBef>
              <a:spcAft>
                <a:spcPts val="0"/>
              </a:spcAft>
              <a:buClr>
                <a:schemeClr val="accent1"/>
              </a:buClr>
              <a:buSzPts val="2800"/>
              <a:buFont typeface="Montserrat Alternates"/>
              <a:buNone/>
              <a:defRPr sz="2800" b="1">
                <a:solidFill>
                  <a:schemeClr val="accent1"/>
                </a:solidFill>
                <a:latin typeface="Montserrat Alternates"/>
                <a:ea typeface="Montserrat Alternates"/>
                <a:cs typeface="Montserrat Alternates"/>
                <a:sym typeface="Montserrat Alternates"/>
              </a:defRPr>
            </a:lvl3pPr>
            <a:lvl4pPr lvl="3">
              <a:spcBef>
                <a:spcPts val="0"/>
              </a:spcBef>
              <a:spcAft>
                <a:spcPts val="0"/>
              </a:spcAft>
              <a:buClr>
                <a:schemeClr val="accent1"/>
              </a:buClr>
              <a:buSzPts val="2800"/>
              <a:buFont typeface="Montserrat Alternates"/>
              <a:buNone/>
              <a:defRPr sz="2800" b="1">
                <a:solidFill>
                  <a:schemeClr val="accent1"/>
                </a:solidFill>
                <a:latin typeface="Montserrat Alternates"/>
                <a:ea typeface="Montserrat Alternates"/>
                <a:cs typeface="Montserrat Alternates"/>
                <a:sym typeface="Montserrat Alternates"/>
              </a:defRPr>
            </a:lvl4pPr>
            <a:lvl5pPr lvl="4">
              <a:spcBef>
                <a:spcPts val="0"/>
              </a:spcBef>
              <a:spcAft>
                <a:spcPts val="0"/>
              </a:spcAft>
              <a:buClr>
                <a:schemeClr val="accent1"/>
              </a:buClr>
              <a:buSzPts val="2800"/>
              <a:buFont typeface="Montserrat Alternates"/>
              <a:buNone/>
              <a:defRPr sz="2800" b="1">
                <a:solidFill>
                  <a:schemeClr val="accent1"/>
                </a:solidFill>
                <a:latin typeface="Montserrat Alternates"/>
                <a:ea typeface="Montserrat Alternates"/>
                <a:cs typeface="Montserrat Alternates"/>
                <a:sym typeface="Montserrat Alternates"/>
              </a:defRPr>
            </a:lvl5pPr>
            <a:lvl6pPr lvl="5">
              <a:spcBef>
                <a:spcPts val="0"/>
              </a:spcBef>
              <a:spcAft>
                <a:spcPts val="0"/>
              </a:spcAft>
              <a:buClr>
                <a:schemeClr val="accent1"/>
              </a:buClr>
              <a:buSzPts val="2800"/>
              <a:buFont typeface="Montserrat Alternates"/>
              <a:buNone/>
              <a:defRPr sz="2800" b="1">
                <a:solidFill>
                  <a:schemeClr val="accent1"/>
                </a:solidFill>
                <a:latin typeface="Montserrat Alternates"/>
                <a:ea typeface="Montserrat Alternates"/>
                <a:cs typeface="Montserrat Alternates"/>
                <a:sym typeface="Montserrat Alternates"/>
              </a:defRPr>
            </a:lvl6pPr>
            <a:lvl7pPr lvl="6">
              <a:spcBef>
                <a:spcPts val="0"/>
              </a:spcBef>
              <a:spcAft>
                <a:spcPts val="0"/>
              </a:spcAft>
              <a:buClr>
                <a:schemeClr val="accent1"/>
              </a:buClr>
              <a:buSzPts val="2800"/>
              <a:buFont typeface="Montserrat Alternates"/>
              <a:buNone/>
              <a:defRPr sz="2800" b="1">
                <a:solidFill>
                  <a:schemeClr val="accent1"/>
                </a:solidFill>
                <a:latin typeface="Montserrat Alternates"/>
                <a:ea typeface="Montserrat Alternates"/>
                <a:cs typeface="Montserrat Alternates"/>
                <a:sym typeface="Montserrat Alternates"/>
              </a:defRPr>
            </a:lvl7pPr>
            <a:lvl8pPr lvl="7">
              <a:spcBef>
                <a:spcPts val="0"/>
              </a:spcBef>
              <a:spcAft>
                <a:spcPts val="0"/>
              </a:spcAft>
              <a:buClr>
                <a:schemeClr val="accent1"/>
              </a:buClr>
              <a:buSzPts val="2800"/>
              <a:buFont typeface="Montserrat Alternates"/>
              <a:buNone/>
              <a:defRPr sz="2800" b="1">
                <a:solidFill>
                  <a:schemeClr val="accent1"/>
                </a:solidFill>
                <a:latin typeface="Montserrat Alternates"/>
                <a:ea typeface="Montserrat Alternates"/>
                <a:cs typeface="Montserrat Alternates"/>
                <a:sym typeface="Montserrat Alternates"/>
              </a:defRPr>
            </a:lvl8pPr>
            <a:lvl9pPr lvl="8">
              <a:spcBef>
                <a:spcPts val="0"/>
              </a:spcBef>
              <a:spcAft>
                <a:spcPts val="0"/>
              </a:spcAft>
              <a:buClr>
                <a:schemeClr val="accent1"/>
              </a:buClr>
              <a:buSzPts val="2800"/>
              <a:buFont typeface="Montserrat Alternates"/>
              <a:buNone/>
              <a:defRPr sz="2800" b="1">
                <a:solidFill>
                  <a:schemeClr val="accent1"/>
                </a:solidFill>
                <a:latin typeface="Montserrat Alternates"/>
                <a:ea typeface="Montserrat Alternates"/>
                <a:cs typeface="Montserrat Alternates"/>
                <a:sym typeface="Montserrat Alternate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1"/>
              </a:buClr>
              <a:buSzPts val="1800"/>
              <a:buFont typeface="Montserrat"/>
              <a:buChar char="●"/>
              <a:defRPr sz="1800">
                <a:solidFill>
                  <a:schemeClr val="accent1"/>
                </a:solidFill>
                <a:latin typeface="Montserrat"/>
                <a:ea typeface="Montserrat"/>
                <a:cs typeface="Montserrat"/>
                <a:sym typeface="Montserrat"/>
              </a:defRPr>
            </a:lvl1pPr>
            <a:lvl2pPr marL="914400" lvl="1" indent="-317500">
              <a:lnSpc>
                <a:spcPct val="100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2pPr>
            <a:lvl3pPr marL="1371600" lvl="2" indent="-317500">
              <a:lnSpc>
                <a:spcPct val="100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3pPr>
            <a:lvl4pPr marL="1828800" lvl="3" indent="-317500">
              <a:lnSpc>
                <a:spcPct val="100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4pPr>
            <a:lvl5pPr marL="2286000" lvl="4" indent="-317500">
              <a:lnSpc>
                <a:spcPct val="100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5pPr>
            <a:lvl6pPr marL="2743200" lvl="5" indent="-317500">
              <a:lnSpc>
                <a:spcPct val="100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6pPr>
            <a:lvl7pPr marL="3200400" lvl="6" indent="-317500">
              <a:lnSpc>
                <a:spcPct val="100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7pPr>
            <a:lvl8pPr marL="3657600" lvl="7" indent="-317500">
              <a:lnSpc>
                <a:spcPct val="100000"/>
              </a:lnSpc>
              <a:spcBef>
                <a:spcPts val="1600"/>
              </a:spcBef>
              <a:spcAft>
                <a:spcPts val="0"/>
              </a:spcAft>
              <a:buClr>
                <a:schemeClr val="accent1"/>
              </a:buClr>
              <a:buSzPts val="1400"/>
              <a:buFont typeface="Montserrat"/>
              <a:buChar char="○"/>
              <a:defRPr>
                <a:solidFill>
                  <a:schemeClr val="accent1"/>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accent1"/>
              </a:buClr>
              <a:buSzPts val="1400"/>
              <a:buFont typeface="Montserrat"/>
              <a:buChar char="■"/>
              <a:defRPr>
                <a:solidFill>
                  <a:schemeClr val="accent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6" r:id="rId5"/>
    <p:sldLayoutId id="2147483672" r:id="rId6"/>
    <p:sldLayoutId id="2147483676"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smashingmagazine.com/2010/10/what-is-user-experience-design-overview-tools-and-resources/"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hyperlink" Target="https://uxstudioteam.com/ux-blog/bad-ux-design/"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uxstudioteam.com/ux-blog/bad-ux-design/"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hyperlink" Target="https://en.wikipedia.org/wiki/Multichannel_retailing" TargetMode="External"/><Relationship Id="rId3" Type="http://schemas.openxmlformats.org/officeDocument/2006/relationships/hyperlink" Target="https://en.wikipedia.org/wiki/Usability" TargetMode="External"/><Relationship Id="rId7" Type="http://schemas.openxmlformats.org/officeDocument/2006/relationships/hyperlink" Target="https://en.wikipedia.org/wiki/Business_process" TargetMode="External"/><Relationship Id="rId2" Type="http://schemas.openxmlformats.org/officeDocument/2006/relationships/hyperlink" Target="https://en.wikipedia.org/wiki/User_behavior_analytics" TargetMode="External"/><Relationship Id="rId1" Type="http://schemas.openxmlformats.org/officeDocument/2006/relationships/slideLayout" Target="../slideLayouts/slideLayout5.xml"/><Relationship Id="rId6" Type="http://schemas.openxmlformats.org/officeDocument/2006/relationships/hyperlink" Target="https://en.wikipedia.org/wiki/Design" TargetMode="External"/><Relationship Id="rId5" Type="http://schemas.openxmlformats.org/officeDocument/2006/relationships/hyperlink" Target="https://en.wikipedia.org/wiki/Human%E2%80%93computer_interaction" TargetMode="External"/><Relationship Id="rId4" Type="http://schemas.openxmlformats.org/officeDocument/2006/relationships/hyperlink" Target="https://en.wikipedia.org/wiki/Desirability" TargetMode="External"/><Relationship Id="rId9" Type="http://schemas.openxmlformats.org/officeDocument/2006/relationships/hyperlink" Target="https://en.wikipedia.org/wiki/User_experience"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newbreedmarketing.com/blog/great-user-experience-design" TargetMode="External"/><Relationship Id="rId2" Type="http://schemas.openxmlformats.org/officeDocument/2006/relationships/image" Target="../media/image14.jpg"/><Relationship Id="rId1" Type="http://schemas.openxmlformats.org/officeDocument/2006/relationships/slideLayout" Target="../slideLayouts/slideLayout5.xml"/><Relationship Id="rId4" Type="http://schemas.openxmlformats.org/officeDocument/2006/relationships/hyperlink" Target="https://medium.com/beakerandflint/an-introduction-user-experience-design-2a7f8167bf03"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hyperlink" Target="https://www.nngroup.com/articles/ten-usability-heuristic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medium.com/@erangatl/10-usability-heuristics-explained-caa5903faba2"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2.jp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4.jpe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30.jpe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hyperlink" Target="https://www.nngroup.com/articles/productivity-in-the-service-economy/"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8" Type="http://schemas.openxmlformats.org/officeDocument/2006/relationships/hyperlink" Target="https://uxstudioteam.com/ux-blog/bad-ux-design/" TargetMode="External"/><Relationship Id="rId3" Type="http://schemas.openxmlformats.org/officeDocument/2006/relationships/hyperlink" Target="https://www.cisin.com/coffee-break/technology/best-ux-design-process-and-its-methodologies-what-clients-need-to-know.html" TargetMode="External"/><Relationship Id="rId7" Type="http://schemas.openxmlformats.org/officeDocument/2006/relationships/hyperlink" Target="https://www.webfuel.com/what-is-a-responsive-user-interface" TargetMode="External"/><Relationship Id="rId2" Type="http://schemas.openxmlformats.org/officeDocument/2006/relationships/hyperlink" Target="https://www.newbreedmarketing.com/blog/ask-an-expert-what-is-user-experience-ux-design" TargetMode="External"/><Relationship Id="rId1" Type="http://schemas.openxmlformats.org/officeDocument/2006/relationships/slideLayout" Target="../slideLayouts/slideLayout5.xml"/><Relationship Id="rId6" Type="http://schemas.openxmlformats.org/officeDocument/2006/relationships/hyperlink" Target="https://techterms.com/definition/user_interface" TargetMode="External"/><Relationship Id="rId5" Type="http://schemas.openxmlformats.org/officeDocument/2006/relationships/hyperlink" Target="https://medium.com/@erangatl/10-usability-heuristics-explained-caa5903faba2" TargetMode="External"/><Relationship Id="rId4" Type="http://schemas.openxmlformats.org/officeDocument/2006/relationships/hyperlink" Target="https://www.nngroup.com/articles/ten-usability-heuristics/" TargetMode="External"/><Relationship Id="rId9" Type="http://schemas.openxmlformats.org/officeDocument/2006/relationships/hyperlink" Target="https://www.smashingmagazine.com/2010/10/what-is-user-experience-design-overview-tools-and-resourc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jfi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techterms.com/definition/application" TargetMode="External"/><Relationship Id="rId7" Type="http://schemas.openxmlformats.org/officeDocument/2006/relationships/hyperlink" Target="https://www.webfuel.com/what-is-a-responsive-user-interface"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techterms.com/definition/user_interface" TargetMode="External"/><Relationship Id="rId5" Type="http://schemas.openxmlformats.org/officeDocument/2006/relationships/hyperlink" Target="https://techterms.com/definition/mouse" TargetMode="External"/><Relationship Id="rId4" Type="http://schemas.openxmlformats.org/officeDocument/2006/relationships/hyperlink" Target="https://techterms.com/definition/keyboard"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s://www.smashingmagazine.com/2010/10/what-is-user-experience-design-overview-tools-and-resourc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00237D"/>
            </a:gs>
            <a:gs pos="100000">
              <a:srgbClr val="011445"/>
            </a:gs>
          </a:gsLst>
          <a:path path="circle">
            <a:fillToRect l="50000" t="50000" r="50000" b="50000"/>
          </a:path>
          <a:tileRect/>
        </a:gradFill>
        <a:effectLst/>
      </p:bgPr>
    </p:bg>
    <p:spTree>
      <p:nvGrpSpPr>
        <p:cNvPr id="1" name="Shape 146"/>
        <p:cNvGrpSpPr/>
        <p:nvPr/>
      </p:nvGrpSpPr>
      <p:grpSpPr>
        <a:xfrm>
          <a:off x="0" y="0"/>
          <a:ext cx="0" cy="0"/>
          <a:chOff x="0" y="0"/>
          <a:chExt cx="0" cy="0"/>
        </a:xfrm>
      </p:grpSpPr>
      <p:sp>
        <p:nvSpPr>
          <p:cNvPr id="147" name="Google Shape;147;p29"/>
          <p:cNvSpPr txBox="1">
            <a:spLocks noGrp="1"/>
          </p:cNvSpPr>
          <p:nvPr>
            <p:ph type="ctrTitle"/>
          </p:nvPr>
        </p:nvSpPr>
        <p:spPr>
          <a:xfrm>
            <a:off x="2309312" y="1188721"/>
            <a:ext cx="4851143" cy="1456006"/>
          </a:xfrm>
          <a:prstGeom prst="rect">
            <a:avLst/>
          </a:prstGeom>
        </p:spPr>
        <p:txBody>
          <a:bodyPr spcFirstLastPara="1" wrap="square" lIns="91425" tIns="91425" rIns="91425" bIns="91425" anchor="b" anchorCtr="0">
            <a:noAutofit/>
          </a:bodyPr>
          <a:lstStyle/>
          <a:p>
            <a:pPr lvl="0" algn="l"/>
            <a:r>
              <a:rPr lang="en-US" sz="3400" b="1" dirty="0">
                <a:solidFill>
                  <a:schemeClr val="bg1"/>
                </a:solidFill>
                <a:ea typeface="Montserrat Light"/>
                <a:cs typeface="Montserrat Light"/>
              </a:rPr>
              <a:t>User Experience(UX) /</a:t>
            </a:r>
            <a:br>
              <a:rPr lang="en-US" sz="3400" b="1" dirty="0">
                <a:solidFill>
                  <a:schemeClr val="bg1"/>
                </a:solidFill>
                <a:ea typeface="Montserrat Light"/>
                <a:cs typeface="Montserrat Light"/>
              </a:rPr>
            </a:br>
            <a:r>
              <a:rPr lang="en-US" sz="3400" b="1" dirty="0">
                <a:solidFill>
                  <a:schemeClr val="bg1"/>
                </a:solidFill>
                <a:ea typeface="Montserrat Light"/>
                <a:cs typeface="Montserrat Light"/>
              </a:rPr>
              <a:t>User Interface(UI) </a:t>
            </a:r>
            <a:endParaRPr sz="3400" b="1" dirty="0">
              <a:solidFill>
                <a:schemeClr val="bg1"/>
              </a:solidFill>
              <a:latin typeface="Montserrat Light"/>
              <a:ea typeface="Montserrat Light"/>
              <a:cs typeface="Montserrat Light"/>
              <a:sym typeface="Montserrat Light"/>
            </a:endParaRPr>
          </a:p>
        </p:txBody>
      </p:sp>
      <p:sp>
        <p:nvSpPr>
          <p:cNvPr id="4" name="Title 2"/>
          <p:cNvSpPr txBox="1">
            <a:spLocks/>
          </p:cNvSpPr>
          <p:nvPr/>
        </p:nvSpPr>
        <p:spPr>
          <a:xfrm>
            <a:off x="2489981" y="3467882"/>
            <a:ext cx="3882684" cy="72429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just"/>
            <a:r>
              <a:rPr lang="en-US" sz="2000" dirty="0" err="1">
                <a:solidFill>
                  <a:srgbClr val="00B0F0"/>
                </a:solidFill>
              </a:rPr>
              <a:t>Nima</a:t>
            </a:r>
            <a:r>
              <a:rPr lang="en-US" sz="2000" dirty="0">
                <a:solidFill>
                  <a:srgbClr val="00B0F0"/>
                </a:solidFill>
              </a:rPr>
              <a:t> </a:t>
            </a:r>
            <a:r>
              <a:rPr lang="en-US" sz="2000" dirty="0" err="1">
                <a:solidFill>
                  <a:srgbClr val="00B0F0"/>
                </a:solidFill>
              </a:rPr>
              <a:t>Atashin</a:t>
            </a:r>
            <a:r>
              <a:rPr lang="en-US" sz="2000" dirty="0">
                <a:solidFill>
                  <a:srgbClr val="00B0F0"/>
                </a:solidFill>
              </a:rPr>
              <a:t> – </a:t>
            </a:r>
            <a:r>
              <a:rPr lang="en-US" sz="2000" dirty="0" err="1">
                <a:solidFill>
                  <a:srgbClr val="00B0F0"/>
                </a:solidFill>
              </a:rPr>
              <a:t>Mahdieh</a:t>
            </a:r>
            <a:r>
              <a:rPr lang="en-US" sz="2000" dirty="0">
                <a:solidFill>
                  <a:srgbClr val="00B0F0"/>
                </a:solidFill>
              </a:rPr>
              <a:t> </a:t>
            </a:r>
            <a:r>
              <a:rPr lang="en-US" sz="2000" dirty="0" err="1">
                <a:solidFill>
                  <a:srgbClr val="00B0F0"/>
                </a:solidFill>
              </a:rPr>
              <a:t>Kazemi</a:t>
            </a:r>
            <a:endParaRPr lang="en-US" sz="2000" dirty="0">
              <a:solidFill>
                <a:srgbClr val="00B0F0"/>
              </a:solidFill>
            </a:endParaRPr>
          </a:p>
          <a:p>
            <a:pPr marL="0" lvl="0" indent="0" algn="just"/>
            <a:r>
              <a:rPr lang="en-US" sz="2000" dirty="0" err="1">
                <a:solidFill>
                  <a:srgbClr val="00B0F0"/>
                </a:solidFill>
              </a:rPr>
              <a:t>Sina</a:t>
            </a:r>
            <a:r>
              <a:rPr lang="en-US" sz="2000" dirty="0">
                <a:solidFill>
                  <a:srgbClr val="00B0F0"/>
                </a:solidFill>
              </a:rPr>
              <a:t> </a:t>
            </a:r>
            <a:r>
              <a:rPr lang="en-US" sz="2000" dirty="0" err="1">
                <a:solidFill>
                  <a:srgbClr val="00B0F0"/>
                </a:solidFill>
              </a:rPr>
              <a:t>Kargaran</a:t>
            </a:r>
            <a:r>
              <a:rPr lang="en-US" sz="2000" dirty="0">
                <a:solidFill>
                  <a:srgbClr val="00B0F0"/>
                </a:solidFill>
              </a:rPr>
              <a:t> – Marzieh </a:t>
            </a:r>
            <a:r>
              <a:rPr lang="en-US" sz="2000" dirty="0" err="1">
                <a:solidFill>
                  <a:srgbClr val="00B0F0"/>
                </a:solidFill>
              </a:rPr>
              <a:t>Alidadi</a:t>
            </a:r>
            <a:r>
              <a:rPr lang="en-US" sz="2000" dirty="0">
                <a:solidFill>
                  <a:srgbClr val="00B0F0"/>
                </a:solidFill>
              </a:rPr>
              <a:t> </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30"/>
          <p:cNvSpPr txBox="1">
            <a:spLocks noGrp="1"/>
          </p:cNvSpPr>
          <p:nvPr>
            <p:ph type="body" idx="1"/>
          </p:nvPr>
        </p:nvSpPr>
        <p:spPr>
          <a:xfrm>
            <a:off x="330592" y="1161853"/>
            <a:ext cx="5036234" cy="2974049"/>
          </a:xfrm>
          <a:prstGeom prst="rect">
            <a:avLst/>
          </a:prstGeom>
        </p:spPr>
        <p:txBody>
          <a:bodyPr spcFirstLastPara="1" wrap="square" lIns="91425" tIns="91425" rIns="91425" bIns="91425" anchor="t" anchorCtr="0">
            <a:noAutofit/>
          </a:bodyPr>
          <a:lstStyle/>
          <a:p>
            <a:pPr marL="149225" indent="0" algn="justLow">
              <a:buNone/>
            </a:pPr>
            <a:r>
              <a:rPr lang="en-US" sz="1400" dirty="0"/>
              <a:t>Nowadays, with so much emphasis on </a:t>
            </a:r>
            <a:r>
              <a:rPr lang="en-US" sz="1600" b="1" dirty="0"/>
              <a:t>user-centered design</a:t>
            </a:r>
            <a:r>
              <a:rPr lang="en-US" sz="1400" dirty="0"/>
              <a:t>, describing and justifying the importance of designing and enhancing the user experience seems almost unnecessary. We could simply say</a:t>
            </a:r>
            <a:r>
              <a:rPr lang="en-US" sz="1400" i="1" dirty="0"/>
              <a:t>, </a:t>
            </a:r>
            <a:r>
              <a:rPr lang="en-US" sz="1600" i="1" dirty="0"/>
              <a:t>“It’s important because it deals with our users’ needs — enough said,” </a:t>
            </a:r>
            <a:r>
              <a:rPr lang="en-US" sz="1400" dirty="0"/>
              <a:t>and everyone would probably be satisfied with that.</a:t>
            </a:r>
            <a:endParaRPr lang="fa-IR" sz="1400" dirty="0"/>
          </a:p>
          <a:p>
            <a:pPr marL="149225" indent="0" algn="justLow">
              <a:buNone/>
            </a:pPr>
            <a:endParaRPr lang="fa-IR" dirty="0"/>
          </a:p>
          <a:p>
            <a:pPr marL="149225" indent="0" algn="justLow">
              <a:buNone/>
            </a:pPr>
            <a:r>
              <a:rPr lang="en-US" sz="1400" dirty="0"/>
              <a:t>Before our clients (and we) understood the value of user-centered design, we made design decisions based on just two things: </a:t>
            </a:r>
            <a:r>
              <a:rPr lang="en-US" sz="1600" dirty="0"/>
              <a:t>what we thought was awesome and what the client wanted to see.</a:t>
            </a:r>
          </a:p>
        </p:txBody>
      </p:sp>
      <p:sp>
        <p:nvSpPr>
          <p:cNvPr id="154" name="Google Shape;154;p30"/>
          <p:cNvSpPr txBox="1">
            <a:spLocks noGrp="1"/>
          </p:cNvSpPr>
          <p:nvPr>
            <p:ph type="title"/>
          </p:nvPr>
        </p:nvSpPr>
        <p:spPr>
          <a:xfrm>
            <a:off x="618978" y="378225"/>
            <a:ext cx="7980847" cy="515100"/>
          </a:xfrm>
          <a:prstGeom prst="rect">
            <a:avLst/>
          </a:prstGeom>
        </p:spPr>
        <p:txBody>
          <a:bodyPr spcFirstLastPara="1" wrap="square" lIns="91425" tIns="91425" rIns="91425" bIns="91425" anchor="t" anchorCtr="0">
            <a:noAutofit/>
          </a:bodyPr>
          <a:lstStyle/>
          <a:p>
            <a:pPr algn="l"/>
            <a:r>
              <a:rPr lang="en-US" b="1" dirty="0">
                <a:solidFill>
                  <a:schemeClr val="bg1"/>
                </a:solidFill>
              </a:rPr>
              <a:t>Why Is UX Important?</a:t>
            </a:r>
          </a:p>
        </p:txBody>
      </p:sp>
      <p:sp>
        <p:nvSpPr>
          <p:cNvPr id="5" name="Rectangle 4"/>
          <p:cNvSpPr/>
          <p:nvPr/>
        </p:nvSpPr>
        <p:spPr>
          <a:xfrm>
            <a:off x="151386" y="4760543"/>
            <a:ext cx="6721522" cy="246221"/>
          </a:xfrm>
          <a:prstGeom prst="rect">
            <a:avLst/>
          </a:prstGeom>
        </p:spPr>
        <p:txBody>
          <a:bodyPr wrap="square">
            <a:spAutoFit/>
          </a:bodyPr>
          <a:lstStyle/>
          <a:p>
            <a:pPr algn="ctr"/>
            <a:r>
              <a:rPr lang="en-US" sz="1000" i="1" dirty="0">
                <a:ln>
                  <a:solidFill>
                    <a:srgbClr val="00CCFF"/>
                  </a:solidFill>
                </a:ln>
                <a:solidFill>
                  <a:srgbClr val="00CCFF"/>
                </a:solidFill>
                <a:hlinkClick r:id="rId3"/>
              </a:rPr>
              <a:t>https://www.smashingmagazine.com/2010/10/what-is-user-experience-design-overview-tools-and-resources/</a:t>
            </a:r>
            <a:endParaRPr lang="en-US" sz="1000" i="1" dirty="0">
              <a:ln>
                <a:solidFill>
                  <a:srgbClr val="00CCFF"/>
                </a:solidFill>
              </a:ln>
              <a:solidFill>
                <a:srgbClr val="00CCFF"/>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2927" y="1408352"/>
            <a:ext cx="3080532" cy="2460263"/>
          </a:xfrm>
          <a:prstGeom prst="rect">
            <a:avLst/>
          </a:prstGeom>
        </p:spPr>
      </p:pic>
      <p:grpSp>
        <p:nvGrpSpPr>
          <p:cNvPr id="8" name="Google Shape;12810;p74"/>
          <p:cNvGrpSpPr/>
          <p:nvPr/>
        </p:nvGrpSpPr>
        <p:grpSpPr>
          <a:xfrm>
            <a:off x="3795018" y="369130"/>
            <a:ext cx="530797" cy="460864"/>
            <a:chOff x="4667216" y="2915382"/>
            <a:chExt cx="320273" cy="318395"/>
          </a:xfrm>
        </p:grpSpPr>
        <p:sp>
          <p:nvSpPr>
            <p:cNvPr id="9" name="Google Shape;12811;p74"/>
            <p:cNvSpPr/>
            <p:nvPr/>
          </p:nvSpPr>
          <p:spPr>
            <a:xfrm>
              <a:off x="4686154" y="2938140"/>
              <a:ext cx="166789" cy="163734"/>
            </a:xfrm>
            <a:custGeom>
              <a:avLst/>
              <a:gdLst/>
              <a:ahLst/>
              <a:cxnLst/>
              <a:rect l="l" t="t" r="r" b="b"/>
              <a:pathLst>
                <a:path w="5240" h="5144" extrusionOk="0">
                  <a:moveTo>
                    <a:pt x="2668" y="0"/>
                  </a:moveTo>
                  <a:cubicBezTo>
                    <a:pt x="2013" y="0"/>
                    <a:pt x="1358" y="250"/>
                    <a:pt x="858" y="750"/>
                  </a:cubicBezTo>
                  <a:cubicBezTo>
                    <a:pt x="620" y="989"/>
                    <a:pt x="429" y="1286"/>
                    <a:pt x="298" y="1608"/>
                  </a:cubicBezTo>
                  <a:cubicBezTo>
                    <a:pt x="263" y="1679"/>
                    <a:pt x="298" y="1762"/>
                    <a:pt x="370" y="1798"/>
                  </a:cubicBezTo>
                  <a:cubicBezTo>
                    <a:pt x="388" y="1804"/>
                    <a:pt x="407" y="1807"/>
                    <a:pt x="426" y="1807"/>
                  </a:cubicBezTo>
                  <a:cubicBezTo>
                    <a:pt x="484" y="1807"/>
                    <a:pt x="542" y="1780"/>
                    <a:pt x="560" y="1727"/>
                  </a:cubicBezTo>
                  <a:cubicBezTo>
                    <a:pt x="679" y="1441"/>
                    <a:pt x="846" y="1191"/>
                    <a:pt x="1060" y="977"/>
                  </a:cubicBezTo>
                  <a:cubicBezTo>
                    <a:pt x="1495" y="536"/>
                    <a:pt x="2075" y="316"/>
                    <a:pt x="2656" y="316"/>
                  </a:cubicBezTo>
                  <a:cubicBezTo>
                    <a:pt x="3236" y="316"/>
                    <a:pt x="3817" y="536"/>
                    <a:pt x="4251" y="977"/>
                  </a:cubicBezTo>
                  <a:cubicBezTo>
                    <a:pt x="4692" y="1405"/>
                    <a:pt x="4930" y="1977"/>
                    <a:pt x="4930" y="2584"/>
                  </a:cubicBezTo>
                  <a:cubicBezTo>
                    <a:pt x="4930" y="3191"/>
                    <a:pt x="4692" y="3763"/>
                    <a:pt x="4251" y="4191"/>
                  </a:cubicBezTo>
                  <a:cubicBezTo>
                    <a:pt x="3823" y="4620"/>
                    <a:pt x="3263" y="4858"/>
                    <a:pt x="2644" y="4858"/>
                  </a:cubicBezTo>
                  <a:cubicBezTo>
                    <a:pt x="2037" y="4858"/>
                    <a:pt x="1477" y="4620"/>
                    <a:pt x="1037" y="4191"/>
                  </a:cubicBezTo>
                  <a:cubicBezTo>
                    <a:pt x="536" y="3679"/>
                    <a:pt x="298" y="2989"/>
                    <a:pt x="405" y="2274"/>
                  </a:cubicBezTo>
                  <a:cubicBezTo>
                    <a:pt x="417" y="2191"/>
                    <a:pt x="358" y="2120"/>
                    <a:pt x="286" y="2108"/>
                  </a:cubicBezTo>
                  <a:cubicBezTo>
                    <a:pt x="279" y="2107"/>
                    <a:pt x="272" y="2106"/>
                    <a:pt x="265" y="2106"/>
                  </a:cubicBezTo>
                  <a:cubicBezTo>
                    <a:pt x="191" y="2106"/>
                    <a:pt x="131" y="2162"/>
                    <a:pt x="120" y="2227"/>
                  </a:cubicBezTo>
                  <a:cubicBezTo>
                    <a:pt x="1" y="3024"/>
                    <a:pt x="263" y="3822"/>
                    <a:pt x="846" y="4394"/>
                  </a:cubicBezTo>
                  <a:cubicBezTo>
                    <a:pt x="1334" y="4894"/>
                    <a:pt x="1977" y="5144"/>
                    <a:pt x="2668" y="5144"/>
                  </a:cubicBezTo>
                  <a:cubicBezTo>
                    <a:pt x="3346" y="5144"/>
                    <a:pt x="3989" y="4870"/>
                    <a:pt x="4477" y="4394"/>
                  </a:cubicBezTo>
                  <a:cubicBezTo>
                    <a:pt x="4966" y="3906"/>
                    <a:pt x="5228" y="3263"/>
                    <a:pt x="5228" y="2584"/>
                  </a:cubicBezTo>
                  <a:cubicBezTo>
                    <a:pt x="5239" y="1870"/>
                    <a:pt x="4966" y="1227"/>
                    <a:pt x="4477" y="750"/>
                  </a:cubicBezTo>
                  <a:cubicBezTo>
                    <a:pt x="3977" y="250"/>
                    <a:pt x="3323" y="0"/>
                    <a:pt x="26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2812;p74"/>
            <p:cNvSpPr/>
            <p:nvPr/>
          </p:nvSpPr>
          <p:spPr>
            <a:xfrm>
              <a:off x="4667216" y="2915382"/>
              <a:ext cx="320273" cy="318395"/>
            </a:xfrm>
            <a:custGeom>
              <a:avLst/>
              <a:gdLst/>
              <a:ahLst/>
              <a:cxnLst/>
              <a:rect l="l" t="t" r="r" b="b"/>
              <a:pathLst>
                <a:path w="10062" h="10003" extrusionOk="0">
                  <a:moveTo>
                    <a:pt x="5668" y="5502"/>
                  </a:moveTo>
                  <a:lnTo>
                    <a:pt x="5977" y="5811"/>
                  </a:lnTo>
                  <a:lnTo>
                    <a:pt x="5799" y="5990"/>
                  </a:lnTo>
                  <a:lnTo>
                    <a:pt x="5489" y="5680"/>
                  </a:lnTo>
                  <a:lnTo>
                    <a:pt x="5584" y="5585"/>
                  </a:lnTo>
                  <a:lnTo>
                    <a:pt x="5668" y="5502"/>
                  </a:lnTo>
                  <a:close/>
                  <a:moveTo>
                    <a:pt x="8347" y="7597"/>
                  </a:moveTo>
                  <a:lnTo>
                    <a:pt x="8501" y="7752"/>
                  </a:lnTo>
                  <a:lnTo>
                    <a:pt x="7739" y="8502"/>
                  </a:lnTo>
                  <a:lnTo>
                    <a:pt x="7585" y="8359"/>
                  </a:lnTo>
                  <a:lnTo>
                    <a:pt x="8347" y="7597"/>
                  </a:lnTo>
                  <a:close/>
                  <a:moveTo>
                    <a:pt x="8704" y="7954"/>
                  </a:moveTo>
                  <a:lnTo>
                    <a:pt x="8894" y="8157"/>
                  </a:lnTo>
                  <a:lnTo>
                    <a:pt x="8132" y="8907"/>
                  </a:lnTo>
                  <a:lnTo>
                    <a:pt x="7989" y="8764"/>
                  </a:lnTo>
                  <a:lnTo>
                    <a:pt x="7942" y="8716"/>
                  </a:lnTo>
                  <a:lnTo>
                    <a:pt x="8704" y="7954"/>
                  </a:lnTo>
                  <a:close/>
                  <a:moveTo>
                    <a:pt x="9097" y="8359"/>
                  </a:moveTo>
                  <a:lnTo>
                    <a:pt x="9621" y="8895"/>
                  </a:lnTo>
                  <a:cubicBezTo>
                    <a:pt x="9728" y="8966"/>
                    <a:pt x="9728" y="9121"/>
                    <a:pt x="9644" y="9228"/>
                  </a:cubicBezTo>
                  <a:lnTo>
                    <a:pt x="9216" y="9657"/>
                  </a:lnTo>
                  <a:cubicBezTo>
                    <a:pt x="9168" y="9699"/>
                    <a:pt x="9109" y="9719"/>
                    <a:pt x="9048" y="9719"/>
                  </a:cubicBezTo>
                  <a:cubicBezTo>
                    <a:pt x="8987" y="9719"/>
                    <a:pt x="8924" y="9699"/>
                    <a:pt x="8871" y="9657"/>
                  </a:cubicBezTo>
                  <a:lnTo>
                    <a:pt x="8335" y="9121"/>
                  </a:lnTo>
                  <a:lnTo>
                    <a:pt x="9097" y="8359"/>
                  </a:lnTo>
                  <a:close/>
                  <a:moveTo>
                    <a:pt x="3282" y="1"/>
                  </a:moveTo>
                  <a:cubicBezTo>
                    <a:pt x="2441" y="1"/>
                    <a:pt x="1602" y="322"/>
                    <a:pt x="965" y="965"/>
                  </a:cubicBezTo>
                  <a:cubicBezTo>
                    <a:pt x="334" y="1584"/>
                    <a:pt x="0" y="2406"/>
                    <a:pt x="0" y="3287"/>
                  </a:cubicBezTo>
                  <a:cubicBezTo>
                    <a:pt x="0" y="4156"/>
                    <a:pt x="334" y="4978"/>
                    <a:pt x="965" y="5609"/>
                  </a:cubicBezTo>
                  <a:cubicBezTo>
                    <a:pt x="1608" y="6240"/>
                    <a:pt x="2441" y="6573"/>
                    <a:pt x="3286" y="6573"/>
                  </a:cubicBezTo>
                  <a:cubicBezTo>
                    <a:pt x="3989" y="6573"/>
                    <a:pt x="4703" y="6347"/>
                    <a:pt x="5275" y="5883"/>
                  </a:cubicBezTo>
                  <a:lnTo>
                    <a:pt x="5608" y="6216"/>
                  </a:lnTo>
                  <a:cubicBezTo>
                    <a:pt x="5477" y="6418"/>
                    <a:pt x="5501" y="6692"/>
                    <a:pt x="5680" y="6871"/>
                  </a:cubicBezTo>
                  <a:lnTo>
                    <a:pt x="6370" y="7561"/>
                  </a:lnTo>
                  <a:cubicBezTo>
                    <a:pt x="6400" y="7585"/>
                    <a:pt x="6436" y="7597"/>
                    <a:pt x="6471" y="7597"/>
                  </a:cubicBezTo>
                  <a:cubicBezTo>
                    <a:pt x="6507" y="7597"/>
                    <a:pt x="6543" y="7585"/>
                    <a:pt x="6573" y="7561"/>
                  </a:cubicBezTo>
                  <a:cubicBezTo>
                    <a:pt x="6632" y="7502"/>
                    <a:pt x="6632" y="7407"/>
                    <a:pt x="6573" y="7347"/>
                  </a:cubicBezTo>
                  <a:lnTo>
                    <a:pt x="5894" y="6668"/>
                  </a:lnTo>
                  <a:cubicBezTo>
                    <a:pt x="5799" y="6573"/>
                    <a:pt x="5799" y="6418"/>
                    <a:pt x="5894" y="6323"/>
                  </a:cubicBezTo>
                  <a:lnTo>
                    <a:pt x="6323" y="5895"/>
                  </a:lnTo>
                  <a:cubicBezTo>
                    <a:pt x="6370" y="5847"/>
                    <a:pt x="6430" y="5811"/>
                    <a:pt x="6489" y="5811"/>
                  </a:cubicBezTo>
                  <a:cubicBezTo>
                    <a:pt x="6549" y="5811"/>
                    <a:pt x="6608" y="5847"/>
                    <a:pt x="6644" y="5895"/>
                  </a:cubicBezTo>
                  <a:lnTo>
                    <a:pt x="8156" y="7395"/>
                  </a:lnTo>
                  <a:lnTo>
                    <a:pt x="7394" y="8157"/>
                  </a:lnTo>
                  <a:lnTo>
                    <a:pt x="6966" y="7716"/>
                  </a:lnTo>
                  <a:cubicBezTo>
                    <a:pt x="6936" y="7686"/>
                    <a:pt x="6897" y="7672"/>
                    <a:pt x="6858" y="7672"/>
                  </a:cubicBezTo>
                  <a:cubicBezTo>
                    <a:pt x="6820" y="7672"/>
                    <a:pt x="6781" y="7686"/>
                    <a:pt x="6751" y="7716"/>
                  </a:cubicBezTo>
                  <a:cubicBezTo>
                    <a:pt x="6692" y="7776"/>
                    <a:pt x="6692" y="7871"/>
                    <a:pt x="6751" y="7930"/>
                  </a:cubicBezTo>
                  <a:lnTo>
                    <a:pt x="8668" y="9847"/>
                  </a:lnTo>
                  <a:cubicBezTo>
                    <a:pt x="8775" y="9955"/>
                    <a:pt x="8906" y="10002"/>
                    <a:pt x="9049" y="10002"/>
                  </a:cubicBezTo>
                  <a:cubicBezTo>
                    <a:pt x="9180" y="10002"/>
                    <a:pt x="9311" y="9955"/>
                    <a:pt x="9418" y="9847"/>
                  </a:cubicBezTo>
                  <a:lnTo>
                    <a:pt x="9847" y="9419"/>
                  </a:lnTo>
                  <a:cubicBezTo>
                    <a:pt x="10061" y="9228"/>
                    <a:pt x="10061" y="8883"/>
                    <a:pt x="9847" y="8669"/>
                  </a:cubicBezTo>
                  <a:lnTo>
                    <a:pt x="6858" y="5680"/>
                  </a:lnTo>
                  <a:cubicBezTo>
                    <a:pt x="6751" y="5573"/>
                    <a:pt x="6620" y="5525"/>
                    <a:pt x="6489" y="5525"/>
                  </a:cubicBezTo>
                  <a:cubicBezTo>
                    <a:pt x="6382" y="5525"/>
                    <a:pt x="6299" y="5561"/>
                    <a:pt x="6204" y="5609"/>
                  </a:cubicBezTo>
                  <a:lnTo>
                    <a:pt x="5870" y="5275"/>
                  </a:lnTo>
                  <a:cubicBezTo>
                    <a:pt x="6144" y="4930"/>
                    <a:pt x="6334" y="4537"/>
                    <a:pt x="6454" y="4097"/>
                  </a:cubicBezTo>
                  <a:cubicBezTo>
                    <a:pt x="6465" y="4025"/>
                    <a:pt x="6430" y="3942"/>
                    <a:pt x="6346" y="3918"/>
                  </a:cubicBezTo>
                  <a:cubicBezTo>
                    <a:pt x="6339" y="3917"/>
                    <a:pt x="6332" y="3916"/>
                    <a:pt x="6324" y="3916"/>
                  </a:cubicBezTo>
                  <a:cubicBezTo>
                    <a:pt x="6258" y="3916"/>
                    <a:pt x="6189" y="3961"/>
                    <a:pt x="6168" y="4025"/>
                  </a:cubicBezTo>
                  <a:cubicBezTo>
                    <a:pt x="6037" y="4537"/>
                    <a:pt x="5775" y="5013"/>
                    <a:pt x="5394" y="5383"/>
                  </a:cubicBezTo>
                  <a:cubicBezTo>
                    <a:pt x="4816" y="5960"/>
                    <a:pt x="4051" y="6249"/>
                    <a:pt x="3285" y="6249"/>
                  </a:cubicBezTo>
                  <a:cubicBezTo>
                    <a:pt x="2519" y="6249"/>
                    <a:pt x="1751" y="5960"/>
                    <a:pt x="1167" y="5383"/>
                  </a:cubicBezTo>
                  <a:cubicBezTo>
                    <a:pt x="608" y="4823"/>
                    <a:pt x="298" y="4073"/>
                    <a:pt x="298" y="3263"/>
                  </a:cubicBezTo>
                  <a:cubicBezTo>
                    <a:pt x="298" y="2466"/>
                    <a:pt x="608" y="1715"/>
                    <a:pt x="1167" y="1156"/>
                  </a:cubicBezTo>
                  <a:cubicBezTo>
                    <a:pt x="1751" y="572"/>
                    <a:pt x="2519" y="281"/>
                    <a:pt x="3285" y="281"/>
                  </a:cubicBezTo>
                  <a:cubicBezTo>
                    <a:pt x="4051" y="281"/>
                    <a:pt x="4816" y="572"/>
                    <a:pt x="5394" y="1156"/>
                  </a:cubicBezTo>
                  <a:cubicBezTo>
                    <a:pt x="6013" y="1763"/>
                    <a:pt x="6323" y="2608"/>
                    <a:pt x="6263" y="3478"/>
                  </a:cubicBezTo>
                  <a:cubicBezTo>
                    <a:pt x="6263" y="3549"/>
                    <a:pt x="6323" y="3620"/>
                    <a:pt x="6394" y="3644"/>
                  </a:cubicBezTo>
                  <a:cubicBezTo>
                    <a:pt x="6465" y="3644"/>
                    <a:pt x="6549" y="3585"/>
                    <a:pt x="6561" y="3501"/>
                  </a:cubicBezTo>
                  <a:cubicBezTo>
                    <a:pt x="6620" y="2549"/>
                    <a:pt x="6275" y="1632"/>
                    <a:pt x="5608" y="965"/>
                  </a:cubicBezTo>
                  <a:cubicBezTo>
                    <a:pt x="4965" y="322"/>
                    <a:pt x="4123" y="1"/>
                    <a:pt x="3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2813;p74"/>
            <p:cNvSpPr/>
            <p:nvPr/>
          </p:nvSpPr>
          <p:spPr>
            <a:xfrm>
              <a:off x="4733899" y="2960772"/>
              <a:ext cx="75469" cy="86546"/>
            </a:xfrm>
            <a:custGeom>
              <a:avLst/>
              <a:gdLst/>
              <a:ahLst/>
              <a:cxnLst/>
              <a:rect l="l" t="t" r="r" b="b"/>
              <a:pathLst>
                <a:path w="2371" h="2719" extrusionOk="0">
                  <a:moveTo>
                    <a:pt x="1218" y="276"/>
                  </a:moveTo>
                  <a:cubicBezTo>
                    <a:pt x="1233" y="276"/>
                    <a:pt x="1248" y="277"/>
                    <a:pt x="1263" y="278"/>
                  </a:cubicBezTo>
                  <a:cubicBezTo>
                    <a:pt x="1703" y="313"/>
                    <a:pt x="2061" y="647"/>
                    <a:pt x="2084" y="1099"/>
                  </a:cubicBezTo>
                  <a:cubicBezTo>
                    <a:pt x="2073" y="1456"/>
                    <a:pt x="1858" y="1802"/>
                    <a:pt x="1537" y="1944"/>
                  </a:cubicBezTo>
                  <a:cubicBezTo>
                    <a:pt x="1430" y="1992"/>
                    <a:pt x="1370" y="2099"/>
                    <a:pt x="1370" y="2218"/>
                  </a:cubicBezTo>
                  <a:cubicBezTo>
                    <a:pt x="1370" y="2313"/>
                    <a:pt x="1275" y="2409"/>
                    <a:pt x="1180" y="2409"/>
                  </a:cubicBezTo>
                  <a:cubicBezTo>
                    <a:pt x="1072" y="2409"/>
                    <a:pt x="989" y="2313"/>
                    <a:pt x="989" y="2218"/>
                  </a:cubicBezTo>
                  <a:cubicBezTo>
                    <a:pt x="989" y="1944"/>
                    <a:pt x="1132" y="1694"/>
                    <a:pt x="1382" y="1587"/>
                  </a:cubicBezTo>
                  <a:cubicBezTo>
                    <a:pt x="1561" y="1504"/>
                    <a:pt x="1680" y="1325"/>
                    <a:pt x="1668" y="1111"/>
                  </a:cubicBezTo>
                  <a:cubicBezTo>
                    <a:pt x="1656" y="873"/>
                    <a:pt x="1465" y="682"/>
                    <a:pt x="1227" y="670"/>
                  </a:cubicBezTo>
                  <a:lnTo>
                    <a:pt x="1191" y="670"/>
                  </a:lnTo>
                  <a:cubicBezTo>
                    <a:pt x="1072" y="670"/>
                    <a:pt x="953" y="706"/>
                    <a:pt x="870" y="801"/>
                  </a:cubicBezTo>
                  <a:cubicBezTo>
                    <a:pt x="763" y="885"/>
                    <a:pt x="715" y="1028"/>
                    <a:pt x="715" y="1159"/>
                  </a:cubicBezTo>
                  <a:cubicBezTo>
                    <a:pt x="715" y="1266"/>
                    <a:pt x="632" y="1349"/>
                    <a:pt x="525" y="1349"/>
                  </a:cubicBezTo>
                  <a:cubicBezTo>
                    <a:pt x="418" y="1349"/>
                    <a:pt x="334" y="1266"/>
                    <a:pt x="334" y="1159"/>
                  </a:cubicBezTo>
                  <a:cubicBezTo>
                    <a:pt x="334" y="920"/>
                    <a:pt x="429" y="682"/>
                    <a:pt x="608" y="516"/>
                  </a:cubicBezTo>
                  <a:cubicBezTo>
                    <a:pt x="775" y="359"/>
                    <a:pt x="995" y="276"/>
                    <a:pt x="1218" y="276"/>
                  </a:cubicBezTo>
                  <a:close/>
                  <a:moveTo>
                    <a:pt x="1163" y="0"/>
                  </a:moveTo>
                  <a:cubicBezTo>
                    <a:pt x="872" y="0"/>
                    <a:pt x="586" y="108"/>
                    <a:pt x="370" y="313"/>
                  </a:cubicBezTo>
                  <a:cubicBezTo>
                    <a:pt x="132" y="539"/>
                    <a:pt x="1" y="849"/>
                    <a:pt x="1" y="1159"/>
                  </a:cubicBezTo>
                  <a:cubicBezTo>
                    <a:pt x="1" y="1432"/>
                    <a:pt x="227" y="1647"/>
                    <a:pt x="489" y="1647"/>
                  </a:cubicBezTo>
                  <a:cubicBezTo>
                    <a:pt x="763" y="1647"/>
                    <a:pt x="989" y="1432"/>
                    <a:pt x="989" y="1159"/>
                  </a:cubicBezTo>
                  <a:cubicBezTo>
                    <a:pt x="989" y="1099"/>
                    <a:pt x="1001" y="1051"/>
                    <a:pt x="1049" y="1028"/>
                  </a:cubicBezTo>
                  <a:cubicBezTo>
                    <a:pt x="1078" y="998"/>
                    <a:pt x="1115" y="977"/>
                    <a:pt x="1161" y="977"/>
                  </a:cubicBezTo>
                  <a:cubicBezTo>
                    <a:pt x="1171" y="977"/>
                    <a:pt x="1181" y="978"/>
                    <a:pt x="1191" y="980"/>
                  </a:cubicBezTo>
                  <a:cubicBezTo>
                    <a:pt x="1287" y="980"/>
                    <a:pt x="1358" y="1075"/>
                    <a:pt x="1370" y="1159"/>
                  </a:cubicBezTo>
                  <a:cubicBezTo>
                    <a:pt x="1370" y="1230"/>
                    <a:pt x="1322" y="1313"/>
                    <a:pt x="1263" y="1337"/>
                  </a:cubicBezTo>
                  <a:cubicBezTo>
                    <a:pt x="930" y="1504"/>
                    <a:pt x="703" y="1849"/>
                    <a:pt x="703" y="2230"/>
                  </a:cubicBezTo>
                  <a:cubicBezTo>
                    <a:pt x="703" y="2504"/>
                    <a:pt x="930" y="2718"/>
                    <a:pt x="1191" y="2718"/>
                  </a:cubicBezTo>
                  <a:cubicBezTo>
                    <a:pt x="1465" y="2718"/>
                    <a:pt x="1680" y="2504"/>
                    <a:pt x="1680" y="2230"/>
                  </a:cubicBezTo>
                  <a:lnTo>
                    <a:pt x="1680" y="2218"/>
                  </a:lnTo>
                  <a:cubicBezTo>
                    <a:pt x="2096" y="2004"/>
                    <a:pt x="2370" y="1563"/>
                    <a:pt x="2334" y="1087"/>
                  </a:cubicBezTo>
                  <a:cubicBezTo>
                    <a:pt x="2311" y="504"/>
                    <a:pt x="1834" y="27"/>
                    <a:pt x="1251" y="4"/>
                  </a:cubicBezTo>
                  <a:cubicBezTo>
                    <a:pt x="1222" y="1"/>
                    <a:pt x="1192" y="0"/>
                    <a:pt x="11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2814;p74"/>
            <p:cNvSpPr/>
            <p:nvPr/>
          </p:nvSpPr>
          <p:spPr>
            <a:xfrm>
              <a:off x="4755894" y="3048431"/>
              <a:ext cx="31098" cy="32244"/>
            </a:xfrm>
            <a:custGeom>
              <a:avLst/>
              <a:gdLst/>
              <a:ahLst/>
              <a:cxnLst/>
              <a:rect l="l" t="t" r="r" b="b"/>
              <a:pathLst>
                <a:path w="977" h="1013" extrusionOk="0">
                  <a:moveTo>
                    <a:pt x="489" y="298"/>
                  </a:moveTo>
                  <a:cubicBezTo>
                    <a:pt x="596" y="298"/>
                    <a:pt x="679" y="381"/>
                    <a:pt x="679" y="488"/>
                  </a:cubicBezTo>
                  <a:lnTo>
                    <a:pt x="679" y="500"/>
                  </a:lnTo>
                  <a:cubicBezTo>
                    <a:pt x="679" y="607"/>
                    <a:pt x="596" y="702"/>
                    <a:pt x="489" y="702"/>
                  </a:cubicBezTo>
                  <a:cubicBezTo>
                    <a:pt x="381" y="702"/>
                    <a:pt x="298" y="607"/>
                    <a:pt x="298" y="500"/>
                  </a:cubicBezTo>
                  <a:lnTo>
                    <a:pt x="298" y="488"/>
                  </a:lnTo>
                  <a:cubicBezTo>
                    <a:pt x="298" y="381"/>
                    <a:pt x="381" y="298"/>
                    <a:pt x="489" y="298"/>
                  </a:cubicBezTo>
                  <a:close/>
                  <a:moveTo>
                    <a:pt x="489" y="0"/>
                  </a:moveTo>
                  <a:cubicBezTo>
                    <a:pt x="215" y="0"/>
                    <a:pt x="0" y="226"/>
                    <a:pt x="0" y="488"/>
                  </a:cubicBezTo>
                  <a:lnTo>
                    <a:pt x="0" y="524"/>
                  </a:lnTo>
                  <a:cubicBezTo>
                    <a:pt x="0" y="786"/>
                    <a:pt x="215" y="1012"/>
                    <a:pt x="489" y="1012"/>
                  </a:cubicBezTo>
                  <a:cubicBezTo>
                    <a:pt x="751" y="1012"/>
                    <a:pt x="977" y="786"/>
                    <a:pt x="977" y="524"/>
                  </a:cubicBezTo>
                  <a:lnTo>
                    <a:pt x="977" y="488"/>
                  </a:lnTo>
                  <a:cubicBezTo>
                    <a:pt x="977" y="226"/>
                    <a:pt x="751" y="0"/>
                    <a:pt x="48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0"/>
          <p:cNvSpPr txBox="1">
            <a:spLocks noGrp="1"/>
          </p:cNvSpPr>
          <p:nvPr>
            <p:ph type="title"/>
          </p:nvPr>
        </p:nvSpPr>
        <p:spPr>
          <a:xfrm>
            <a:off x="580029" y="385049"/>
            <a:ext cx="6919416" cy="515100"/>
          </a:xfrm>
          <a:prstGeom prst="rect">
            <a:avLst/>
          </a:prstGeom>
        </p:spPr>
        <p:txBody>
          <a:bodyPr spcFirstLastPara="1" wrap="square" lIns="91425" tIns="91425" rIns="91425" bIns="91425" anchor="t" anchorCtr="0">
            <a:noAutofit/>
          </a:bodyPr>
          <a:lstStyle/>
          <a:p>
            <a:pPr algn="l"/>
            <a:r>
              <a:rPr lang="en-US" b="1" dirty="0">
                <a:solidFill>
                  <a:schemeClr val="bg1"/>
                </a:solidFill>
              </a:rPr>
              <a:t>How Can Bad UX Design Kill You in the Future? (I)</a:t>
            </a:r>
          </a:p>
        </p:txBody>
      </p:sp>
      <p:sp>
        <p:nvSpPr>
          <p:cNvPr id="66" name="Google Shape;153;p30"/>
          <p:cNvSpPr txBox="1">
            <a:spLocks/>
          </p:cNvSpPr>
          <p:nvPr/>
        </p:nvSpPr>
        <p:spPr>
          <a:xfrm>
            <a:off x="429904" y="1241947"/>
            <a:ext cx="3896435" cy="2286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Low">
              <a:buClr>
                <a:schemeClr val="dk1"/>
              </a:buClr>
              <a:buSzPts val="1100"/>
            </a:pPr>
            <a:r>
              <a:rPr lang="en-US" dirty="0">
                <a:solidFill>
                  <a:schemeClr val="bg1"/>
                </a:solidFill>
                <a:latin typeface="Montserrat" panose="020B0604020202020204" charset="0"/>
              </a:rPr>
              <a:t>For most of us, a bad user experience means only a bit of frustration or a waste of time. But in some cases, bad UX design can severely harm or even kill people. As we allow technology to infiltrate every field of our lives, bad UX design could become even more dangerous in the future. We don’t have to look that far into the future to find some dangerous UX mistakes…</a:t>
            </a:r>
          </a:p>
        </p:txBody>
      </p:sp>
      <p:pic>
        <p:nvPicPr>
          <p:cNvPr id="5125" name="Picture 5" descr="Man in a strange room with hats on the w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4620" y="1165674"/>
            <a:ext cx="4259475" cy="2513079"/>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p:cNvSpPr/>
          <p:nvPr/>
        </p:nvSpPr>
        <p:spPr>
          <a:xfrm>
            <a:off x="1277326" y="4760543"/>
            <a:ext cx="6721522" cy="246221"/>
          </a:xfrm>
          <a:prstGeom prst="rect">
            <a:avLst/>
          </a:prstGeom>
        </p:spPr>
        <p:txBody>
          <a:bodyPr wrap="square">
            <a:spAutoFit/>
          </a:bodyPr>
          <a:lstStyle/>
          <a:p>
            <a:pPr algn="ctr"/>
            <a:r>
              <a:rPr lang="en-US" sz="1000" dirty="0">
                <a:ln>
                  <a:solidFill>
                    <a:srgbClr val="00CCFF"/>
                  </a:solidFill>
                </a:ln>
                <a:hlinkClick r:id="rId4"/>
              </a:rPr>
              <a:t>https://uxstudioteam.com/ux-blog/bad-ux-design/</a:t>
            </a:r>
            <a:endParaRPr lang="en-US" sz="1000" i="1" dirty="0">
              <a:ln>
                <a:solidFill>
                  <a:srgbClr val="00CCFF"/>
                </a:solidFill>
              </a:ln>
              <a:solidFill>
                <a:srgbClr val="00CCFF"/>
              </a:solidFill>
            </a:endParaRPr>
          </a:p>
        </p:txBody>
      </p:sp>
    </p:spTree>
    <p:extLst>
      <p:ext uri="{BB962C8B-B14F-4D97-AF65-F5344CB8AC3E}">
        <p14:creationId xmlns:p14="http://schemas.microsoft.com/office/powerpoint/2010/main" val="7101822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0"/>
          <p:cNvSpPr txBox="1">
            <a:spLocks noGrp="1"/>
          </p:cNvSpPr>
          <p:nvPr>
            <p:ph type="title"/>
          </p:nvPr>
        </p:nvSpPr>
        <p:spPr>
          <a:xfrm>
            <a:off x="634620" y="385049"/>
            <a:ext cx="6892120" cy="515100"/>
          </a:xfrm>
          <a:prstGeom prst="rect">
            <a:avLst/>
          </a:prstGeom>
        </p:spPr>
        <p:txBody>
          <a:bodyPr spcFirstLastPara="1" wrap="square" lIns="91425" tIns="91425" rIns="91425" bIns="91425" anchor="t" anchorCtr="0">
            <a:noAutofit/>
          </a:bodyPr>
          <a:lstStyle/>
          <a:p>
            <a:pPr algn="l"/>
            <a:r>
              <a:rPr lang="en-US" b="1" dirty="0">
                <a:solidFill>
                  <a:schemeClr val="bg1"/>
                </a:solidFill>
              </a:rPr>
              <a:t>How Can Bad UX Design Kill You in the Future? (II)</a:t>
            </a:r>
          </a:p>
        </p:txBody>
      </p:sp>
      <p:sp>
        <p:nvSpPr>
          <p:cNvPr id="66" name="Google Shape;153;p30"/>
          <p:cNvSpPr txBox="1">
            <a:spLocks/>
          </p:cNvSpPr>
          <p:nvPr/>
        </p:nvSpPr>
        <p:spPr>
          <a:xfrm>
            <a:off x="436727" y="1207827"/>
            <a:ext cx="8529851" cy="305804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gn="justLow" eaLnBrk="0" fontAlgn="base" hangingPunct="0">
              <a:spcBef>
                <a:spcPct val="0"/>
              </a:spcBef>
              <a:spcAft>
                <a:spcPct val="0"/>
              </a:spcAft>
              <a:buClrTx/>
            </a:pPr>
            <a:r>
              <a:rPr lang="en-US" altLang="en-US" b="1" dirty="0">
                <a:solidFill>
                  <a:schemeClr val="bg1"/>
                </a:solidFill>
                <a:latin typeface="Montserrat" panose="020B0604020202020204" charset="0"/>
              </a:rPr>
              <a:t>- What is a “</a:t>
            </a:r>
            <a:r>
              <a:rPr lang="en-US" altLang="en-US" sz="1600" b="1" dirty="0">
                <a:solidFill>
                  <a:schemeClr val="bg1"/>
                </a:solidFill>
                <a:latin typeface="Montserrat" panose="020B0604020202020204" charset="0"/>
              </a:rPr>
              <a:t>bad user experience</a:t>
            </a:r>
            <a:r>
              <a:rPr lang="en-US" altLang="en-US" b="1" dirty="0">
                <a:solidFill>
                  <a:schemeClr val="bg1"/>
                </a:solidFill>
                <a:latin typeface="Montserrat" panose="020B0604020202020204" charset="0"/>
              </a:rPr>
              <a:t>” for you?</a:t>
            </a:r>
          </a:p>
          <a:p>
            <a:pPr lvl="0" algn="justLow" eaLnBrk="0" fontAlgn="base" hangingPunct="0">
              <a:spcBef>
                <a:spcPct val="0"/>
              </a:spcBef>
              <a:spcAft>
                <a:spcPct val="0"/>
              </a:spcAft>
              <a:buClrTx/>
            </a:pPr>
            <a:endParaRPr lang="en-US" altLang="en-US" sz="1000" b="1" dirty="0">
              <a:solidFill>
                <a:schemeClr val="bg1"/>
              </a:solidFill>
              <a:latin typeface="Montserrat" panose="020B0604020202020204" charset="0"/>
            </a:endParaRPr>
          </a:p>
          <a:p>
            <a:pPr lvl="0" algn="justLow" eaLnBrk="0" fontAlgn="base" hangingPunct="0">
              <a:spcBef>
                <a:spcPct val="0"/>
              </a:spcBef>
              <a:spcAft>
                <a:spcPct val="0"/>
              </a:spcAft>
              <a:buClrTx/>
            </a:pPr>
            <a:r>
              <a:rPr lang="en-US" altLang="en-US" dirty="0">
                <a:solidFill>
                  <a:schemeClr val="bg1"/>
                </a:solidFill>
                <a:latin typeface="Montserrat" panose="020B0604020202020204" charset="0"/>
              </a:rPr>
              <a:t>If you ask this question from most of the people, these would be their answers:</a:t>
            </a:r>
          </a:p>
          <a:p>
            <a:pPr lvl="0" algn="justLow" eaLnBrk="0" fontAlgn="base" hangingPunct="0">
              <a:spcBef>
                <a:spcPct val="0"/>
              </a:spcBef>
              <a:spcAft>
                <a:spcPct val="0"/>
              </a:spcAft>
              <a:buClrTx/>
            </a:pPr>
            <a:endParaRPr lang="en-US" altLang="en-US" sz="700" dirty="0">
              <a:solidFill>
                <a:schemeClr val="bg1"/>
              </a:solidFill>
              <a:latin typeface="Montserrat" panose="020B0604020202020204" charset="0"/>
            </a:endParaRPr>
          </a:p>
          <a:p>
            <a:pPr lvl="0" algn="justLow" eaLnBrk="0" fontAlgn="base" hangingPunct="0">
              <a:spcBef>
                <a:spcPct val="0"/>
              </a:spcBef>
              <a:spcAft>
                <a:spcPct val="0"/>
              </a:spcAft>
              <a:buClrTx/>
            </a:pPr>
            <a:r>
              <a:rPr lang="en-US" altLang="en-US" sz="1600" i="1" dirty="0">
                <a:solidFill>
                  <a:schemeClr val="bg1"/>
                </a:solidFill>
                <a:latin typeface="Montserrat" panose="020B0604020202020204" charset="0"/>
              </a:rPr>
              <a:t>“When I can’t find anything. When things aren’t where they are supposed to be.”</a:t>
            </a:r>
            <a:endParaRPr lang="en-US" altLang="en-US" sz="700" i="1" dirty="0">
              <a:solidFill>
                <a:schemeClr val="bg1"/>
              </a:solidFill>
              <a:latin typeface="Montserrat" panose="020B0604020202020204" charset="0"/>
            </a:endParaRPr>
          </a:p>
          <a:p>
            <a:pPr lvl="0" algn="justLow" eaLnBrk="0" fontAlgn="base" hangingPunct="0">
              <a:spcBef>
                <a:spcPct val="0"/>
              </a:spcBef>
              <a:spcAft>
                <a:spcPct val="0"/>
              </a:spcAft>
              <a:buClrTx/>
            </a:pPr>
            <a:r>
              <a:rPr lang="en-US" altLang="en-US" sz="700" i="1" dirty="0">
                <a:solidFill>
                  <a:schemeClr val="bg1"/>
                </a:solidFill>
                <a:latin typeface="Montserrat" panose="020B0604020202020204" charset="0"/>
              </a:rPr>
              <a:t> </a:t>
            </a:r>
          </a:p>
          <a:p>
            <a:pPr lvl="0" algn="justLow" eaLnBrk="0" fontAlgn="base" hangingPunct="0">
              <a:spcBef>
                <a:spcPct val="0"/>
              </a:spcBef>
              <a:spcAft>
                <a:spcPct val="0"/>
              </a:spcAft>
              <a:buClrTx/>
            </a:pPr>
            <a:r>
              <a:rPr lang="en-US" altLang="en-US" sz="1600" i="1" dirty="0">
                <a:solidFill>
                  <a:schemeClr val="bg1"/>
                </a:solidFill>
                <a:latin typeface="Montserrat" panose="020B0604020202020204" charset="0"/>
              </a:rPr>
              <a:t>“Waste of time, struggling. And getting annoyed.”</a:t>
            </a:r>
            <a:r>
              <a:rPr lang="en-US" altLang="en-US" sz="700" i="1" dirty="0">
                <a:solidFill>
                  <a:schemeClr val="bg1"/>
                </a:solidFill>
                <a:latin typeface="Montserrat" panose="020B0604020202020204" charset="0"/>
              </a:rPr>
              <a:t> </a:t>
            </a:r>
          </a:p>
          <a:p>
            <a:pPr lvl="0" algn="justLow" eaLnBrk="0" fontAlgn="base" hangingPunct="0">
              <a:spcBef>
                <a:spcPct val="0"/>
              </a:spcBef>
              <a:spcAft>
                <a:spcPct val="0"/>
              </a:spcAft>
              <a:buClrTx/>
            </a:pPr>
            <a:endParaRPr lang="en-US" altLang="en-US" sz="700" i="1" dirty="0">
              <a:solidFill>
                <a:schemeClr val="bg1"/>
              </a:solidFill>
              <a:latin typeface="Montserrat" panose="020B0604020202020204" charset="0"/>
            </a:endParaRPr>
          </a:p>
          <a:p>
            <a:pPr lvl="0" algn="justLow" eaLnBrk="0" fontAlgn="base" hangingPunct="0">
              <a:spcBef>
                <a:spcPct val="0"/>
              </a:spcBef>
              <a:spcAft>
                <a:spcPct val="0"/>
              </a:spcAft>
              <a:buClrTx/>
            </a:pPr>
            <a:r>
              <a:rPr lang="en-US" altLang="en-US" sz="1600" i="1" dirty="0">
                <a:solidFill>
                  <a:schemeClr val="bg1"/>
                </a:solidFill>
                <a:latin typeface="Montserrat" panose="020B0604020202020204" charset="0"/>
              </a:rPr>
              <a:t>“I get angry and usually I leave the app or website.”</a:t>
            </a:r>
            <a:r>
              <a:rPr lang="en-US" altLang="en-US" sz="700" i="1" dirty="0">
                <a:solidFill>
                  <a:schemeClr val="bg1"/>
                </a:solidFill>
                <a:latin typeface="Montserrat" panose="020B0604020202020204" charset="0"/>
              </a:rPr>
              <a:t> </a:t>
            </a:r>
          </a:p>
          <a:p>
            <a:pPr lvl="0" algn="justLow" eaLnBrk="0" fontAlgn="base" hangingPunct="0">
              <a:spcBef>
                <a:spcPct val="0"/>
              </a:spcBef>
              <a:spcAft>
                <a:spcPct val="0"/>
              </a:spcAft>
              <a:buClrTx/>
            </a:pPr>
            <a:endParaRPr lang="en-US" altLang="en-US" sz="700" i="1" dirty="0">
              <a:solidFill>
                <a:schemeClr val="bg1"/>
              </a:solidFill>
              <a:latin typeface="Montserrat" panose="020B0604020202020204" charset="0"/>
            </a:endParaRPr>
          </a:p>
          <a:p>
            <a:pPr lvl="0" algn="justLow" eaLnBrk="0" fontAlgn="base" hangingPunct="0">
              <a:spcBef>
                <a:spcPct val="0"/>
              </a:spcBef>
              <a:spcAft>
                <a:spcPct val="0"/>
              </a:spcAft>
              <a:buClrTx/>
            </a:pPr>
            <a:r>
              <a:rPr lang="en-US" altLang="en-US" sz="1600" i="1" dirty="0">
                <a:solidFill>
                  <a:schemeClr val="bg1"/>
                </a:solidFill>
                <a:latin typeface="Montserrat" panose="020B0604020202020204" charset="0"/>
              </a:rPr>
              <a:t>“When something is too slow for example. That’s a bad experience.”</a:t>
            </a:r>
          </a:p>
          <a:p>
            <a:pPr lvl="0" algn="justLow" eaLnBrk="0" fontAlgn="base" hangingPunct="0">
              <a:spcBef>
                <a:spcPct val="0"/>
              </a:spcBef>
              <a:spcAft>
                <a:spcPct val="0"/>
              </a:spcAft>
              <a:buClrTx/>
            </a:pPr>
            <a:endParaRPr lang="en-US" altLang="en-US" sz="1000" i="1" dirty="0">
              <a:solidFill>
                <a:schemeClr val="bg1"/>
              </a:solidFill>
              <a:latin typeface="Montserrat" panose="020B0604020202020204" charset="0"/>
            </a:endParaRPr>
          </a:p>
          <a:p>
            <a:pPr lvl="0" algn="just" eaLnBrk="0" fontAlgn="base" hangingPunct="0">
              <a:spcBef>
                <a:spcPct val="0"/>
              </a:spcBef>
              <a:spcAft>
                <a:spcPct val="0"/>
              </a:spcAft>
              <a:buClrTx/>
            </a:pPr>
            <a:r>
              <a:rPr lang="en-US" dirty="0">
                <a:solidFill>
                  <a:schemeClr val="bg1"/>
                </a:solidFill>
                <a:latin typeface="Montserrat" panose="020B0604020202020204" charset="0"/>
              </a:rPr>
              <a:t>No one talked about feeling fear, serious pain or injury. I had a feeling that bad UX design is more like an annoying fly in the room, not a serious threat. That’s also because we usually connect user experience with digital products and we think them physically harmless.</a:t>
            </a:r>
            <a:endParaRPr lang="en-US" altLang="en-US" sz="1600" i="1" dirty="0">
              <a:solidFill>
                <a:schemeClr val="bg1"/>
              </a:solidFill>
              <a:latin typeface="Montserrat" panose="020B0604020202020204" charset="0"/>
            </a:endParaRPr>
          </a:p>
        </p:txBody>
      </p:sp>
      <p:sp>
        <p:nvSpPr>
          <p:cNvPr id="4" name="Rectangle 3"/>
          <p:cNvSpPr/>
          <p:nvPr/>
        </p:nvSpPr>
        <p:spPr>
          <a:xfrm>
            <a:off x="1277326" y="4760543"/>
            <a:ext cx="6721522" cy="246221"/>
          </a:xfrm>
          <a:prstGeom prst="rect">
            <a:avLst/>
          </a:prstGeom>
        </p:spPr>
        <p:txBody>
          <a:bodyPr wrap="square">
            <a:spAutoFit/>
          </a:bodyPr>
          <a:lstStyle/>
          <a:p>
            <a:pPr algn="ctr"/>
            <a:r>
              <a:rPr lang="en-US" sz="1000" dirty="0">
                <a:ln>
                  <a:solidFill>
                    <a:srgbClr val="00CCFF"/>
                  </a:solidFill>
                </a:ln>
                <a:hlinkClick r:id="rId3"/>
              </a:rPr>
              <a:t>https://uxstudioteam.com/ux-blog/bad-ux-design/</a:t>
            </a:r>
            <a:endParaRPr lang="en-US" sz="1000" i="1" dirty="0">
              <a:ln>
                <a:solidFill>
                  <a:srgbClr val="00CCFF"/>
                </a:solidFill>
              </a:ln>
              <a:solidFill>
                <a:srgbClr val="00CCFF"/>
              </a:solidFill>
            </a:endParaRPr>
          </a:p>
        </p:txBody>
      </p:sp>
    </p:spTree>
    <p:extLst>
      <p:ext uri="{BB962C8B-B14F-4D97-AF65-F5344CB8AC3E}">
        <p14:creationId xmlns:p14="http://schemas.microsoft.com/office/powerpoint/2010/main" val="9546628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81D0C-6A34-49EE-B2A3-D7263A4EC8EB}"/>
              </a:ext>
            </a:extLst>
          </p:cNvPr>
          <p:cNvSpPr>
            <a:spLocks noGrp="1"/>
          </p:cNvSpPr>
          <p:nvPr>
            <p:ph type="title"/>
          </p:nvPr>
        </p:nvSpPr>
        <p:spPr>
          <a:xfrm>
            <a:off x="315655" y="3836184"/>
            <a:ext cx="8512689" cy="515100"/>
          </a:xfrm>
        </p:spPr>
        <p:txBody>
          <a:bodyPr/>
          <a:lstStyle/>
          <a:p>
            <a:pPr algn="l"/>
            <a:r>
              <a:rPr lang="fa-IR" dirty="0"/>
              <a:t/>
            </a:r>
            <a:br>
              <a:rPr lang="fa-IR" dirty="0"/>
            </a:br>
            <a:r>
              <a:rPr lang="fa-IR" dirty="0"/>
              <a:t/>
            </a:r>
            <a:br>
              <a:rPr lang="fa-IR" dirty="0"/>
            </a:br>
            <a:r>
              <a:rPr lang="fa-IR" dirty="0"/>
              <a:t/>
            </a:r>
            <a:br>
              <a:rPr lang="fa-IR" dirty="0"/>
            </a:br>
            <a:r>
              <a:rPr lang="fa-IR" dirty="0"/>
              <a:t/>
            </a:r>
            <a:br>
              <a:rPr lang="fa-IR" dirty="0"/>
            </a:br>
            <a:r>
              <a:rPr lang="fa-IR" dirty="0"/>
              <a:t/>
            </a:r>
            <a:br>
              <a:rPr lang="fa-IR" dirty="0"/>
            </a:br>
            <a:r>
              <a:rPr lang="fa-IR" dirty="0"/>
              <a:t/>
            </a:r>
            <a:br>
              <a:rPr lang="fa-IR" dirty="0"/>
            </a:br>
            <a:r>
              <a:rPr lang="fa-IR" dirty="0"/>
              <a:t/>
            </a:r>
            <a:br>
              <a:rPr lang="fa-IR" dirty="0"/>
            </a:br>
            <a:r>
              <a:rPr lang="fa-IR" dirty="0"/>
              <a:t/>
            </a:r>
            <a:br>
              <a:rPr lang="fa-IR" dirty="0"/>
            </a:br>
            <a:r>
              <a:rPr lang="fa-IR" dirty="0"/>
              <a:t/>
            </a:r>
            <a:br>
              <a:rPr lang="fa-IR" dirty="0"/>
            </a:br>
            <a:r>
              <a:rPr lang="fa-IR" dirty="0"/>
              <a:t/>
            </a:r>
            <a:br>
              <a:rPr lang="fa-IR" dirty="0"/>
            </a:br>
            <a:r>
              <a:rPr lang="fa-IR" dirty="0"/>
              <a:t/>
            </a:r>
            <a:br>
              <a:rPr lang="fa-IR" dirty="0"/>
            </a:br>
            <a:r>
              <a:rPr lang="fa-IR" dirty="0"/>
              <a:t/>
            </a:r>
            <a:br>
              <a:rPr lang="fa-IR" dirty="0"/>
            </a:br>
            <a:r>
              <a:rPr lang="fa-IR" dirty="0"/>
              <a:t/>
            </a:r>
            <a:br>
              <a:rPr lang="fa-IR" dirty="0"/>
            </a:br>
            <a:r>
              <a:rPr lang="fa-IR" dirty="0"/>
              <a:t/>
            </a:r>
            <a:br>
              <a:rPr lang="fa-IR" dirty="0"/>
            </a:br>
            <a:r>
              <a:rPr lang="fa-IR" dirty="0"/>
              <a:t/>
            </a:r>
            <a:br>
              <a:rPr lang="fa-IR" dirty="0"/>
            </a:br>
            <a:r>
              <a:rPr lang="fa-IR" dirty="0"/>
              <a:t/>
            </a:r>
            <a:br>
              <a:rPr lang="fa-IR" dirty="0"/>
            </a:br>
            <a:r>
              <a:rPr lang="fa-IR" dirty="0"/>
              <a:t/>
            </a:r>
            <a:br>
              <a:rPr lang="fa-IR" dirty="0"/>
            </a:br>
            <a:r>
              <a:rPr lang="fa-IR" dirty="0"/>
              <a:t/>
            </a:r>
            <a:br>
              <a:rPr lang="fa-IR" dirty="0"/>
            </a:br>
            <a:r>
              <a:rPr lang="fa-IR" dirty="0"/>
              <a:t/>
            </a:r>
            <a:br>
              <a:rPr lang="fa-IR" dirty="0"/>
            </a:br>
            <a:r>
              <a:rPr lang="fa-IR" dirty="0"/>
              <a:t/>
            </a:r>
            <a:br>
              <a:rPr lang="fa-IR" dirty="0"/>
            </a:br>
            <a:r>
              <a:rPr lang="fa-IR" dirty="0"/>
              <a:t/>
            </a:r>
            <a:br>
              <a:rPr lang="fa-IR" dirty="0"/>
            </a:br>
            <a:r>
              <a:rPr lang="fa-IR" dirty="0"/>
              <a:t/>
            </a:r>
            <a:br>
              <a:rPr lang="fa-IR" dirty="0"/>
            </a:br>
            <a:r>
              <a:rPr lang="fa-IR" dirty="0"/>
              <a:t/>
            </a:r>
            <a:br>
              <a:rPr lang="fa-IR" dirty="0"/>
            </a:br>
            <a:endParaRPr lang="en-US" dirty="0"/>
          </a:p>
        </p:txBody>
      </p:sp>
      <p:sp>
        <p:nvSpPr>
          <p:cNvPr id="4" name="TextBox 3">
            <a:extLst>
              <a:ext uri="{FF2B5EF4-FFF2-40B4-BE49-F238E27FC236}">
                <a16:creationId xmlns:a16="http://schemas.microsoft.com/office/drawing/2014/main" id="{31F913B8-C0B3-4237-8A7C-DA223CE5930F}"/>
              </a:ext>
            </a:extLst>
          </p:cNvPr>
          <p:cNvSpPr txBox="1"/>
          <p:nvPr/>
        </p:nvSpPr>
        <p:spPr>
          <a:xfrm>
            <a:off x="1579985" y="1799320"/>
            <a:ext cx="6316824" cy="646331"/>
          </a:xfrm>
          <a:prstGeom prst="rect">
            <a:avLst/>
          </a:prstGeom>
          <a:noFill/>
        </p:spPr>
        <p:txBody>
          <a:bodyPr wrap="square">
            <a:spAutoFit/>
          </a:bodyPr>
          <a:lstStyle/>
          <a:p>
            <a:r>
              <a:rPr lang="en-US" sz="3600" b="1" dirty="0">
                <a:solidFill>
                  <a:schemeClr val="tx2"/>
                </a:solidFill>
              </a:rPr>
              <a:t>User experience design</a:t>
            </a:r>
          </a:p>
        </p:txBody>
      </p:sp>
      <p:sp>
        <p:nvSpPr>
          <p:cNvPr id="5" name="TextBox 4">
            <a:extLst>
              <a:ext uri="{FF2B5EF4-FFF2-40B4-BE49-F238E27FC236}">
                <a16:creationId xmlns:a16="http://schemas.microsoft.com/office/drawing/2014/main" id="{DE009108-B081-4B7E-8263-F696B623D3BD}"/>
              </a:ext>
            </a:extLst>
          </p:cNvPr>
          <p:cNvSpPr txBox="1"/>
          <p:nvPr/>
        </p:nvSpPr>
        <p:spPr>
          <a:xfrm>
            <a:off x="6885992" y="3555115"/>
            <a:ext cx="1648408" cy="254361"/>
          </a:xfrm>
          <a:prstGeom prst="rect">
            <a:avLst/>
          </a:prstGeom>
          <a:noFill/>
        </p:spPr>
        <p:txBody>
          <a:bodyPr wrap="square" rtlCol="0">
            <a:spAutoFit/>
          </a:bodyPr>
          <a:lstStyle/>
          <a:p>
            <a:r>
              <a:rPr lang="en-US" b="1" i="1" u="sng" dirty="0" err="1">
                <a:solidFill>
                  <a:schemeClr val="accent5">
                    <a:lumMod val="60000"/>
                    <a:lumOff val="40000"/>
                  </a:schemeClr>
                </a:solidFill>
              </a:rPr>
              <a:t>Mahdieh</a:t>
            </a:r>
            <a:r>
              <a:rPr lang="en-US" b="1" i="1" u="sng" dirty="0">
                <a:solidFill>
                  <a:schemeClr val="accent5">
                    <a:lumMod val="60000"/>
                    <a:lumOff val="40000"/>
                  </a:schemeClr>
                </a:solidFill>
              </a:rPr>
              <a:t> </a:t>
            </a:r>
            <a:r>
              <a:rPr lang="en-US" b="1" i="1" u="sng" dirty="0" err="1">
                <a:solidFill>
                  <a:schemeClr val="accent5">
                    <a:lumMod val="60000"/>
                    <a:lumOff val="40000"/>
                  </a:schemeClr>
                </a:solidFill>
              </a:rPr>
              <a:t>Kazemi</a:t>
            </a:r>
            <a:endParaRPr lang="en-US" b="1" i="1" u="sng" dirty="0">
              <a:solidFill>
                <a:schemeClr val="accent5">
                  <a:lumMod val="60000"/>
                  <a:lumOff val="40000"/>
                </a:schemeClr>
              </a:solidFill>
            </a:endParaRPr>
          </a:p>
        </p:txBody>
      </p:sp>
    </p:spTree>
    <p:extLst>
      <p:ext uri="{BB962C8B-B14F-4D97-AF65-F5344CB8AC3E}">
        <p14:creationId xmlns:p14="http://schemas.microsoft.com/office/powerpoint/2010/main" val="27786616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27EFC-57BD-4B9A-AFD3-BFADA0D0DB7A}"/>
              </a:ext>
            </a:extLst>
          </p:cNvPr>
          <p:cNvSpPr>
            <a:spLocks noGrp="1"/>
          </p:cNvSpPr>
          <p:nvPr>
            <p:ph type="title"/>
          </p:nvPr>
        </p:nvSpPr>
        <p:spPr>
          <a:xfrm>
            <a:off x="404327" y="378225"/>
            <a:ext cx="8195448" cy="515100"/>
          </a:xfrm>
        </p:spPr>
        <p:txBody>
          <a:bodyPr/>
          <a:lstStyle/>
          <a:p>
            <a:pPr algn="l"/>
            <a:r>
              <a:rPr lang="en-US" u="sng" dirty="0"/>
              <a:t>WHAT IS IT</a:t>
            </a:r>
            <a:r>
              <a:rPr lang="en-US" dirty="0"/>
              <a:t>?</a:t>
            </a:r>
          </a:p>
        </p:txBody>
      </p:sp>
      <p:sp>
        <p:nvSpPr>
          <p:cNvPr id="5" name="TextBox 4">
            <a:extLst>
              <a:ext uri="{FF2B5EF4-FFF2-40B4-BE49-F238E27FC236}">
                <a16:creationId xmlns:a16="http://schemas.microsoft.com/office/drawing/2014/main" id="{E849C277-7515-4FB9-9CE3-33F048FAE4AC}"/>
              </a:ext>
            </a:extLst>
          </p:cNvPr>
          <p:cNvSpPr txBox="1"/>
          <p:nvPr/>
        </p:nvSpPr>
        <p:spPr>
          <a:xfrm>
            <a:off x="292359" y="971108"/>
            <a:ext cx="7582822" cy="2246769"/>
          </a:xfrm>
          <a:prstGeom prst="rect">
            <a:avLst/>
          </a:prstGeom>
          <a:noFill/>
        </p:spPr>
        <p:txBody>
          <a:bodyPr wrap="square">
            <a:spAutoFit/>
          </a:bodyPr>
          <a:lstStyle/>
          <a:p>
            <a:r>
              <a:rPr lang="en-US" b="1" dirty="0">
                <a:solidFill>
                  <a:schemeClr val="accent1"/>
                </a:solidFill>
              </a:rPr>
              <a:t>User experience design</a:t>
            </a:r>
            <a:r>
              <a:rPr lang="en-US" dirty="0">
                <a:solidFill>
                  <a:schemeClr val="accent1"/>
                </a:solidFill>
              </a:rPr>
              <a:t> (</a:t>
            </a:r>
            <a:r>
              <a:rPr lang="en-US" b="1" dirty="0">
                <a:solidFill>
                  <a:schemeClr val="accent1"/>
                </a:solidFill>
              </a:rPr>
              <a:t>UXD</a:t>
            </a:r>
            <a:r>
              <a:rPr lang="en-US" dirty="0">
                <a:solidFill>
                  <a:schemeClr val="accent1"/>
                </a:solidFill>
              </a:rPr>
              <a:t>, </a:t>
            </a:r>
            <a:r>
              <a:rPr lang="en-US" b="1" dirty="0">
                <a:solidFill>
                  <a:schemeClr val="accent1"/>
                </a:solidFill>
              </a:rPr>
              <a:t>UED</a:t>
            </a:r>
            <a:r>
              <a:rPr lang="en-US" dirty="0">
                <a:solidFill>
                  <a:schemeClr val="accent1"/>
                </a:solidFill>
              </a:rPr>
              <a:t>, or </a:t>
            </a:r>
            <a:r>
              <a:rPr lang="en-US" b="1" dirty="0">
                <a:solidFill>
                  <a:schemeClr val="accent1"/>
                </a:solidFill>
              </a:rPr>
              <a:t>XD</a:t>
            </a:r>
            <a:r>
              <a:rPr lang="en-US" dirty="0">
                <a:solidFill>
                  <a:schemeClr val="accent1"/>
                </a:solidFill>
              </a:rPr>
              <a:t>) is the process of </a:t>
            </a:r>
            <a:r>
              <a:rPr lang="en-US" u="sng" dirty="0">
                <a:solidFill>
                  <a:schemeClr val="accent1"/>
                </a:solidFill>
                <a:hlinkClick r:id="rId2" tooltip="User behavior analytics">
                  <a:extLst>
                    <a:ext uri="{A12FA001-AC4F-418D-AE19-62706E023703}">
                      <ahyp:hlinkClr xmlns="" xmlns:ahyp="http://schemas.microsoft.com/office/drawing/2018/hyperlinkcolor" val="tx"/>
                    </a:ext>
                  </a:extLst>
                </a:hlinkClick>
              </a:rPr>
              <a:t>manipulating user </a:t>
            </a:r>
            <a:r>
              <a:rPr lang="en-US" dirty="0">
                <a:solidFill>
                  <a:schemeClr val="accent1"/>
                </a:solidFill>
                <a:hlinkClick r:id="rId2" tooltip="User behavior analytics">
                  <a:extLst>
                    <a:ext uri="{A12FA001-AC4F-418D-AE19-62706E023703}">
                      <ahyp:hlinkClr xmlns="" xmlns:ahyp="http://schemas.microsoft.com/office/drawing/2018/hyperlinkcolor" val="tx"/>
                    </a:ext>
                  </a:extLst>
                </a:hlinkClick>
              </a:rPr>
              <a:t>behavior</a:t>
            </a:r>
            <a:r>
              <a:rPr lang="en-US" u="sng" dirty="0">
                <a:solidFill>
                  <a:schemeClr val="accent1"/>
                </a:solidFill>
              </a:rPr>
              <a:t> </a:t>
            </a:r>
            <a:r>
              <a:rPr lang="en-US" dirty="0">
                <a:solidFill>
                  <a:schemeClr val="accent1"/>
                </a:solidFill>
              </a:rPr>
              <a:t>through </a:t>
            </a:r>
            <a:r>
              <a:rPr lang="en-US" dirty="0">
                <a:solidFill>
                  <a:schemeClr val="accent1"/>
                </a:solidFill>
                <a:hlinkClick r:id="rId3" tooltip="Usability">
                  <a:extLst>
                    <a:ext uri="{A12FA001-AC4F-418D-AE19-62706E023703}">
                      <ahyp:hlinkClr xmlns="" xmlns:ahyp="http://schemas.microsoft.com/office/drawing/2018/hyperlinkcolor" val="tx"/>
                    </a:ext>
                  </a:extLst>
                </a:hlinkClick>
              </a:rPr>
              <a:t>usability</a:t>
            </a:r>
            <a:r>
              <a:rPr lang="en-US" dirty="0">
                <a:solidFill>
                  <a:schemeClr val="accent1"/>
                </a:solidFill>
              </a:rPr>
              <a:t>, usefulness, and </a:t>
            </a:r>
            <a:r>
              <a:rPr lang="en-US" dirty="0">
                <a:solidFill>
                  <a:schemeClr val="accent1"/>
                </a:solidFill>
                <a:hlinkClick r:id="rId4" tooltip="Desirability">
                  <a:extLst>
                    <a:ext uri="{A12FA001-AC4F-418D-AE19-62706E023703}">
                      <ahyp:hlinkClr xmlns="" xmlns:ahyp="http://schemas.microsoft.com/office/drawing/2018/hyperlinkcolor" val="tx"/>
                    </a:ext>
                  </a:extLst>
                </a:hlinkClick>
              </a:rPr>
              <a:t>desirability</a:t>
            </a:r>
            <a:r>
              <a:rPr lang="en-US" dirty="0">
                <a:solidFill>
                  <a:schemeClr val="accent1"/>
                </a:solidFill>
              </a:rPr>
              <a:t> provided in the interaction with a product.</a:t>
            </a:r>
            <a:r>
              <a:rPr lang="en-US" baseline="30000" dirty="0">
                <a:solidFill>
                  <a:schemeClr val="accent1"/>
                </a:solidFill>
              </a:rPr>
              <a:t> </a:t>
            </a:r>
            <a:r>
              <a:rPr lang="en-US" dirty="0">
                <a:solidFill>
                  <a:schemeClr val="accent1"/>
                </a:solidFill>
              </a:rPr>
              <a:t>User experience design encompasses traditional </a:t>
            </a:r>
            <a:r>
              <a:rPr lang="en-US" dirty="0">
                <a:solidFill>
                  <a:schemeClr val="accent1"/>
                </a:solidFill>
                <a:hlinkClick r:id="rId5" tooltip="Human–computer interaction">
                  <a:extLst>
                    <a:ext uri="{A12FA001-AC4F-418D-AE19-62706E023703}">
                      <ahyp:hlinkClr xmlns="" xmlns:ahyp="http://schemas.microsoft.com/office/drawing/2018/hyperlinkcolor" val="tx"/>
                    </a:ext>
                  </a:extLst>
                </a:hlinkClick>
              </a:rPr>
              <a:t>human–computer interaction</a:t>
            </a:r>
            <a:r>
              <a:rPr lang="en-US" dirty="0">
                <a:solidFill>
                  <a:schemeClr val="accent1"/>
                </a:solidFill>
              </a:rPr>
              <a:t> (HCI) design and extends it by addressing all aspects of a product or service as perceived by users. </a:t>
            </a:r>
            <a:r>
              <a:rPr lang="en-US" i="1" dirty="0">
                <a:solidFill>
                  <a:schemeClr val="accent1"/>
                </a:solidFill>
              </a:rPr>
              <a:t>Experience design</a:t>
            </a:r>
            <a:r>
              <a:rPr lang="en-US" dirty="0">
                <a:solidFill>
                  <a:schemeClr val="accent1"/>
                </a:solidFill>
              </a:rPr>
              <a:t> (</a:t>
            </a:r>
            <a:r>
              <a:rPr lang="en-US" i="1" dirty="0">
                <a:solidFill>
                  <a:schemeClr val="accent1"/>
                </a:solidFill>
              </a:rPr>
              <a:t>XD</a:t>
            </a:r>
            <a:r>
              <a:rPr lang="en-US" dirty="0">
                <a:solidFill>
                  <a:schemeClr val="accent1"/>
                </a:solidFill>
              </a:rPr>
              <a:t>) is the practice of </a:t>
            </a:r>
            <a:r>
              <a:rPr lang="en-US" dirty="0">
                <a:solidFill>
                  <a:schemeClr val="accent1"/>
                </a:solidFill>
                <a:hlinkClick r:id="rId6" tooltip="Design">
                  <a:extLst>
                    <a:ext uri="{A12FA001-AC4F-418D-AE19-62706E023703}">
                      <ahyp:hlinkClr xmlns="" xmlns:ahyp="http://schemas.microsoft.com/office/drawing/2018/hyperlinkcolor" val="tx"/>
                    </a:ext>
                  </a:extLst>
                </a:hlinkClick>
              </a:rPr>
              <a:t>designing</a:t>
            </a:r>
            <a:r>
              <a:rPr lang="en-US" dirty="0">
                <a:solidFill>
                  <a:schemeClr val="accent1"/>
                </a:solidFill>
              </a:rPr>
              <a:t> products, </a:t>
            </a:r>
            <a:r>
              <a:rPr lang="en-US" dirty="0">
                <a:solidFill>
                  <a:schemeClr val="accent1"/>
                </a:solidFill>
                <a:hlinkClick r:id="rId7" tooltip="Business process">
                  <a:extLst>
                    <a:ext uri="{A12FA001-AC4F-418D-AE19-62706E023703}">
                      <ahyp:hlinkClr xmlns="" xmlns:ahyp="http://schemas.microsoft.com/office/drawing/2018/hyperlinkcolor" val="tx"/>
                    </a:ext>
                  </a:extLst>
                </a:hlinkClick>
              </a:rPr>
              <a:t>processes</a:t>
            </a:r>
            <a:r>
              <a:rPr lang="en-US" dirty="0">
                <a:solidFill>
                  <a:schemeClr val="accent1"/>
                </a:solidFill>
              </a:rPr>
              <a:t>, services, events, </a:t>
            </a:r>
            <a:r>
              <a:rPr lang="en-US" dirty="0">
                <a:solidFill>
                  <a:schemeClr val="accent1"/>
                </a:solidFill>
                <a:hlinkClick r:id="rId8" tooltip="Multichannel retailing">
                  <a:extLst>
                    <a:ext uri="{A12FA001-AC4F-418D-AE19-62706E023703}">
                      <ahyp:hlinkClr xmlns="" xmlns:ahyp="http://schemas.microsoft.com/office/drawing/2018/hyperlinkcolor" val="tx"/>
                    </a:ext>
                  </a:extLst>
                </a:hlinkClick>
              </a:rPr>
              <a:t>omnichannel</a:t>
            </a:r>
            <a:r>
              <a:rPr lang="en-US" dirty="0">
                <a:solidFill>
                  <a:schemeClr val="accent1"/>
                </a:solidFill>
              </a:rPr>
              <a:t> journeys, and environments with a focus placed on the quality of the </a:t>
            </a:r>
            <a:r>
              <a:rPr lang="en-US" dirty="0">
                <a:solidFill>
                  <a:schemeClr val="accent1"/>
                </a:solidFill>
                <a:hlinkClick r:id="rId9" tooltip="User experience">
                  <a:extLst>
                    <a:ext uri="{A12FA001-AC4F-418D-AE19-62706E023703}">
                      <ahyp:hlinkClr xmlns="" xmlns:ahyp="http://schemas.microsoft.com/office/drawing/2018/hyperlinkcolor" val="tx"/>
                    </a:ext>
                  </a:extLst>
                </a:hlinkClick>
              </a:rPr>
              <a:t>user experience</a:t>
            </a:r>
            <a:r>
              <a:rPr lang="en-US" dirty="0">
                <a:solidFill>
                  <a:schemeClr val="accent1"/>
                </a:solidFill>
              </a:rPr>
              <a:t> and culturally relevant solutions.</a:t>
            </a:r>
            <a:r>
              <a:rPr lang="en-US" baseline="30000" dirty="0">
                <a:solidFill>
                  <a:schemeClr val="accent1"/>
                </a:solidFill>
              </a:rPr>
              <a:t> </a:t>
            </a:r>
            <a:r>
              <a:rPr lang="en-US" dirty="0">
                <a:solidFill>
                  <a:schemeClr val="accent1"/>
                </a:solidFill>
              </a:rPr>
              <a:t>Experience design is not driven by a single design discipline. Instead, it requires a cross-discipline perspective that considers multiple aspects of the brand/ business/ environment/ experience from product, packaging, and retail environment to the clothing and attitude of employees.</a:t>
            </a:r>
          </a:p>
        </p:txBody>
      </p:sp>
    </p:spTree>
    <p:extLst>
      <p:ext uri="{BB962C8B-B14F-4D97-AF65-F5344CB8AC3E}">
        <p14:creationId xmlns:p14="http://schemas.microsoft.com/office/powerpoint/2010/main" val="4661781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C1762-52BC-431A-9612-9F342694BF91}"/>
              </a:ext>
            </a:extLst>
          </p:cNvPr>
          <p:cNvSpPr>
            <a:spLocks noGrp="1"/>
          </p:cNvSpPr>
          <p:nvPr>
            <p:ph type="title"/>
          </p:nvPr>
        </p:nvSpPr>
        <p:spPr>
          <a:xfrm>
            <a:off x="471978" y="347123"/>
            <a:ext cx="8130845" cy="515100"/>
          </a:xfrm>
        </p:spPr>
        <p:txBody>
          <a:bodyPr/>
          <a:lstStyle/>
          <a:p>
            <a:pPr algn="l"/>
            <a:r>
              <a:rPr lang="en-US" b="1" u="sng" dirty="0"/>
              <a:t>What 6 Components Do You Need for A Great UX Design?</a:t>
            </a:r>
            <a:r>
              <a:rPr lang="en-US" b="1" dirty="0"/>
              <a:t/>
            </a:r>
            <a:br>
              <a:rPr lang="en-US" b="1" dirty="0"/>
            </a:br>
            <a:endParaRPr lang="en-US" dirty="0"/>
          </a:p>
        </p:txBody>
      </p:sp>
      <p:sp>
        <p:nvSpPr>
          <p:cNvPr id="3" name="TextBox 2">
            <a:extLst>
              <a:ext uri="{FF2B5EF4-FFF2-40B4-BE49-F238E27FC236}">
                <a16:creationId xmlns:a16="http://schemas.microsoft.com/office/drawing/2014/main" id="{C3338AFB-44B3-4BD6-8A88-87A45B291C2B}"/>
              </a:ext>
            </a:extLst>
          </p:cNvPr>
          <p:cNvSpPr txBox="1"/>
          <p:nvPr/>
        </p:nvSpPr>
        <p:spPr>
          <a:xfrm>
            <a:off x="471978" y="2016549"/>
            <a:ext cx="5201979" cy="2246769"/>
          </a:xfrm>
          <a:prstGeom prst="rect">
            <a:avLst/>
          </a:prstGeom>
          <a:noFill/>
        </p:spPr>
        <p:txBody>
          <a:bodyPr wrap="square" rtlCol="0">
            <a:spAutoFit/>
          </a:bodyPr>
          <a:lstStyle/>
          <a:p>
            <a:r>
              <a:rPr lang="en-US" b="1" dirty="0">
                <a:solidFill>
                  <a:schemeClr val="bg1"/>
                </a:solidFill>
              </a:rPr>
              <a:t>1.Functionality:</a:t>
            </a:r>
            <a:r>
              <a:rPr lang="en-US" dirty="0">
                <a:solidFill>
                  <a:schemeClr val="bg1"/>
                </a:solidFill>
              </a:rPr>
              <a:t> Does the product work the way it’s supposed to?</a:t>
            </a:r>
          </a:p>
          <a:p>
            <a:r>
              <a:rPr lang="en-US" b="1" dirty="0">
                <a:solidFill>
                  <a:schemeClr val="bg1"/>
                </a:solidFill>
              </a:rPr>
              <a:t>2.Reliability:</a:t>
            </a:r>
            <a:r>
              <a:rPr lang="en-US" dirty="0">
                <a:solidFill>
                  <a:schemeClr val="bg1"/>
                </a:solidFill>
              </a:rPr>
              <a:t> Is the product readily available for use?</a:t>
            </a:r>
          </a:p>
          <a:p>
            <a:r>
              <a:rPr lang="en-US" b="1" dirty="0">
                <a:solidFill>
                  <a:schemeClr val="bg1"/>
                </a:solidFill>
              </a:rPr>
              <a:t>3.Usability: </a:t>
            </a:r>
            <a:r>
              <a:rPr lang="en-US" dirty="0">
                <a:solidFill>
                  <a:schemeClr val="bg1"/>
                </a:solidFill>
              </a:rPr>
              <a:t>Can the user navigate the product without difficulty?</a:t>
            </a:r>
          </a:p>
          <a:p>
            <a:r>
              <a:rPr lang="en-US" b="1" dirty="0">
                <a:solidFill>
                  <a:schemeClr val="bg1"/>
                </a:solidFill>
              </a:rPr>
              <a:t>4.Convenience:</a:t>
            </a:r>
            <a:r>
              <a:rPr lang="en-US" dirty="0">
                <a:solidFill>
                  <a:schemeClr val="bg1"/>
                </a:solidFill>
              </a:rPr>
              <a:t> Is the product intuitive?</a:t>
            </a:r>
          </a:p>
          <a:p>
            <a:r>
              <a:rPr lang="en-US" b="1" dirty="0">
                <a:solidFill>
                  <a:schemeClr val="bg1"/>
                </a:solidFill>
              </a:rPr>
              <a:t>5.Pleasurable:</a:t>
            </a:r>
            <a:r>
              <a:rPr lang="en-US" dirty="0">
                <a:solidFill>
                  <a:schemeClr val="bg1"/>
                </a:solidFill>
              </a:rPr>
              <a:t> Is the user experience enjoyable enough to recommend to others?</a:t>
            </a:r>
          </a:p>
          <a:p>
            <a:r>
              <a:rPr lang="en-US" b="1" dirty="0">
                <a:solidFill>
                  <a:schemeClr val="bg1"/>
                </a:solidFill>
              </a:rPr>
              <a:t>6.Meaningful:</a:t>
            </a:r>
            <a:r>
              <a:rPr lang="en-US" dirty="0">
                <a:solidFill>
                  <a:schemeClr val="bg1"/>
                </a:solidFill>
              </a:rPr>
              <a:t> Does the product hold personal significance for users?</a:t>
            </a:r>
          </a:p>
        </p:txBody>
      </p:sp>
      <p:pic>
        <p:nvPicPr>
          <p:cNvPr id="7" name="Picture 6">
            <a:extLst>
              <a:ext uri="{FF2B5EF4-FFF2-40B4-BE49-F238E27FC236}">
                <a16:creationId xmlns:a16="http://schemas.microsoft.com/office/drawing/2014/main" id="{0735DB22-02CF-4530-808A-A94B3DBF3B2B}"/>
              </a:ext>
            </a:extLst>
          </p:cNvPr>
          <p:cNvPicPr>
            <a:picLocks noChangeAspect="1"/>
          </p:cNvPicPr>
          <p:nvPr/>
        </p:nvPicPr>
        <p:blipFill>
          <a:blip r:embed="rId2"/>
          <a:stretch>
            <a:fillRect/>
          </a:stretch>
        </p:blipFill>
        <p:spPr>
          <a:xfrm>
            <a:off x="5543759" y="1700996"/>
            <a:ext cx="3561348" cy="2905627"/>
          </a:xfrm>
          <a:prstGeom prst="rect">
            <a:avLst/>
          </a:prstGeom>
        </p:spPr>
      </p:pic>
      <p:sp>
        <p:nvSpPr>
          <p:cNvPr id="10" name="TextBox 9">
            <a:extLst>
              <a:ext uri="{FF2B5EF4-FFF2-40B4-BE49-F238E27FC236}">
                <a16:creationId xmlns:a16="http://schemas.microsoft.com/office/drawing/2014/main" id="{D1015BE6-81E4-4E1A-9A96-31D06E43AE2F}"/>
              </a:ext>
            </a:extLst>
          </p:cNvPr>
          <p:cNvSpPr txBox="1"/>
          <p:nvPr/>
        </p:nvSpPr>
        <p:spPr>
          <a:xfrm>
            <a:off x="471978" y="1177776"/>
            <a:ext cx="7622943" cy="523220"/>
          </a:xfrm>
          <a:prstGeom prst="rect">
            <a:avLst/>
          </a:prstGeom>
          <a:noFill/>
        </p:spPr>
        <p:txBody>
          <a:bodyPr wrap="square" rtlCol="0">
            <a:spAutoFit/>
          </a:bodyPr>
          <a:lstStyle/>
          <a:p>
            <a:r>
              <a:rPr lang="en-US" dirty="0">
                <a:solidFill>
                  <a:schemeClr val="bg1"/>
                </a:solidFill>
              </a:rPr>
              <a:t>The many components that make up </a:t>
            </a:r>
            <a:r>
              <a:rPr lang="en-US" dirty="0">
                <a:solidFill>
                  <a:schemeClr val="bg1"/>
                </a:solidFill>
                <a:hlinkClick r:id="rId3">
                  <a:extLst>
                    <a:ext uri="{A12FA001-AC4F-418D-AE19-62706E023703}">
                      <ahyp:hlinkClr xmlns="" xmlns:ahyp="http://schemas.microsoft.com/office/drawing/2018/hyperlinkcolor" val="tx"/>
                    </a:ext>
                  </a:extLst>
                </a:hlinkClick>
              </a:rPr>
              <a:t>great UX design</a:t>
            </a:r>
            <a:r>
              <a:rPr lang="en-US" dirty="0">
                <a:solidFill>
                  <a:schemeClr val="bg1"/>
                </a:solidFill>
              </a:rPr>
              <a:t> are sometimes referred to as the “</a:t>
            </a:r>
            <a:r>
              <a:rPr lang="en-US" dirty="0">
                <a:solidFill>
                  <a:schemeClr val="bg1"/>
                </a:solidFill>
                <a:hlinkClick r:id="rId4">
                  <a:extLst>
                    <a:ext uri="{A12FA001-AC4F-418D-AE19-62706E023703}">
                      <ahyp:hlinkClr xmlns="" xmlns:ahyp="http://schemas.microsoft.com/office/drawing/2018/hyperlinkcolor" val="tx"/>
                    </a:ext>
                  </a:extLst>
                </a:hlinkClick>
              </a:rPr>
              <a:t>UX Pyramid</a:t>
            </a:r>
            <a:r>
              <a:rPr lang="en-US" dirty="0">
                <a:solidFill>
                  <a:schemeClr val="bg1"/>
                </a:solidFill>
              </a:rPr>
              <a:t>.” These UX components, starting with the basic, must-have foundation, are:</a:t>
            </a:r>
          </a:p>
        </p:txBody>
      </p:sp>
    </p:spTree>
    <p:extLst>
      <p:ext uri="{BB962C8B-B14F-4D97-AF65-F5344CB8AC3E}">
        <p14:creationId xmlns:p14="http://schemas.microsoft.com/office/powerpoint/2010/main" val="4039142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6525A-7E4F-4892-9D24-2367C38B5987}"/>
              </a:ext>
            </a:extLst>
          </p:cNvPr>
          <p:cNvSpPr>
            <a:spLocks noGrp="1"/>
          </p:cNvSpPr>
          <p:nvPr>
            <p:ph type="title"/>
          </p:nvPr>
        </p:nvSpPr>
        <p:spPr>
          <a:xfrm>
            <a:off x="1790706" y="179172"/>
            <a:ext cx="5142000" cy="515100"/>
          </a:xfrm>
        </p:spPr>
        <p:txBody>
          <a:bodyPr/>
          <a:lstStyle/>
          <a:p>
            <a:pPr algn="ctr"/>
            <a:r>
              <a:rPr lang="en-US" b="1" u="sng" dirty="0"/>
              <a:t>Stages of Design</a:t>
            </a:r>
          </a:p>
        </p:txBody>
      </p:sp>
      <p:pic>
        <p:nvPicPr>
          <p:cNvPr id="4" name="Picture 3">
            <a:extLst>
              <a:ext uri="{FF2B5EF4-FFF2-40B4-BE49-F238E27FC236}">
                <a16:creationId xmlns:a16="http://schemas.microsoft.com/office/drawing/2014/main" id="{49BACC68-A0D8-4E75-A4BF-7E52C55DA359}"/>
              </a:ext>
            </a:extLst>
          </p:cNvPr>
          <p:cNvPicPr>
            <a:picLocks noChangeAspect="1"/>
          </p:cNvPicPr>
          <p:nvPr/>
        </p:nvPicPr>
        <p:blipFill>
          <a:blip r:embed="rId2"/>
          <a:stretch>
            <a:fillRect/>
          </a:stretch>
        </p:blipFill>
        <p:spPr>
          <a:xfrm>
            <a:off x="676275" y="885144"/>
            <a:ext cx="7791450" cy="3373211"/>
          </a:xfrm>
          <a:prstGeom prst="rect">
            <a:avLst/>
          </a:prstGeom>
        </p:spPr>
      </p:pic>
    </p:spTree>
    <p:extLst>
      <p:ext uri="{BB962C8B-B14F-4D97-AF65-F5344CB8AC3E}">
        <p14:creationId xmlns:p14="http://schemas.microsoft.com/office/powerpoint/2010/main" val="36940687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4A961-083C-4E1C-BD7A-FEEB2C64F0F6}"/>
              </a:ext>
            </a:extLst>
          </p:cNvPr>
          <p:cNvSpPr>
            <a:spLocks noGrp="1"/>
          </p:cNvSpPr>
          <p:nvPr>
            <p:ph type="title"/>
          </p:nvPr>
        </p:nvSpPr>
        <p:spPr>
          <a:xfrm>
            <a:off x="590939" y="378225"/>
            <a:ext cx="8008836" cy="515100"/>
          </a:xfrm>
        </p:spPr>
        <p:txBody>
          <a:bodyPr/>
          <a:lstStyle/>
          <a:p>
            <a:pPr algn="l"/>
            <a:r>
              <a:rPr lang="en-US" b="1" u="sng" dirty="0"/>
              <a:t>1. Product Definition</a:t>
            </a:r>
            <a:r>
              <a:rPr lang="en-US" b="1" dirty="0"/>
              <a:t/>
            </a:r>
            <a:br>
              <a:rPr lang="en-US" b="1" dirty="0"/>
            </a:br>
            <a:endParaRPr lang="en-US" dirty="0"/>
          </a:p>
        </p:txBody>
      </p:sp>
      <p:pic>
        <p:nvPicPr>
          <p:cNvPr id="4" name="Picture 3">
            <a:extLst>
              <a:ext uri="{FF2B5EF4-FFF2-40B4-BE49-F238E27FC236}">
                <a16:creationId xmlns:a16="http://schemas.microsoft.com/office/drawing/2014/main" id="{1345B6D7-05E4-4BD2-BE36-D9D2FF10F506}"/>
              </a:ext>
            </a:extLst>
          </p:cNvPr>
          <p:cNvPicPr>
            <a:picLocks noChangeAspect="1"/>
          </p:cNvPicPr>
          <p:nvPr/>
        </p:nvPicPr>
        <p:blipFill>
          <a:blip r:embed="rId2"/>
          <a:stretch>
            <a:fillRect/>
          </a:stretch>
        </p:blipFill>
        <p:spPr>
          <a:xfrm>
            <a:off x="3477208" y="1225422"/>
            <a:ext cx="5534150" cy="2692655"/>
          </a:xfrm>
          <a:prstGeom prst="rect">
            <a:avLst/>
          </a:prstGeom>
        </p:spPr>
      </p:pic>
      <p:sp>
        <p:nvSpPr>
          <p:cNvPr id="5" name="TextBox 4">
            <a:extLst>
              <a:ext uri="{FF2B5EF4-FFF2-40B4-BE49-F238E27FC236}">
                <a16:creationId xmlns:a16="http://schemas.microsoft.com/office/drawing/2014/main" id="{FC217A5B-9B66-42A3-A779-049A811086FF}"/>
              </a:ext>
            </a:extLst>
          </p:cNvPr>
          <p:cNvSpPr txBox="1"/>
          <p:nvPr/>
        </p:nvSpPr>
        <p:spPr>
          <a:xfrm>
            <a:off x="491412" y="1225423"/>
            <a:ext cx="2985796" cy="1815882"/>
          </a:xfrm>
          <a:prstGeom prst="rect">
            <a:avLst/>
          </a:prstGeom>
          <a:noFill/>
        </p:spPr>
        <p:txBody>
          <a:bodyPr wrap="square" rtlCol="0">
            <a:spAutoFit/>
          </a:bodyPr>
          <a:lstStyle/>
          <a:p>
            <a:r>
              <a:rPr lang="en-US" dirty="0">
                <a:solidFill>
                  <a:schemeClr val="accent6"/>
                </a:solidFill>
              </a:rPr>
              <a:t>when we build a product, we need to understand its context for existence. Product definition stage sets the phase for the success of an item. During this phase, we have to brainstorm the product at the highest level with stakeholders.</a:t>
            </a:r>
            <a:r>
              <a:rPr lang="fa-IR" dirty="0">
                <a:solidFill>
                  <a:schemeClr val="accent6"/>
                </a:solidFill>
              </a:rPr>
              <a:t> </a:t>
            </a:r>
            <a:r>
              <a:rPr lang="en-US" dirty="0">
                <a:solidFill>
                  <a:schemeClr val="accent6"/>
                </a:solidFill>
              </a:rPr>
              <a:t>This Phase usually includes:</a:t>
            </a:r>
          </a:p>
        </p:txBody>
      </p:sp>
    </p:spTree>
    <p:extLst>
      <p:ext uri="{BB962C8B-B14F-4D97-AF65-F5344CB8AC3E}">
        <p14:creationId xmlns:p14="http://schemas.microsoft.com/office/powerpoint/2010/main" val="17965341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F07D6-379B-495B-AE2F-3918D0F7D4E5}"/>
              </a:ext>
            </a:extLst>
          </p:cNvPr>
          <p:cNvSpPr>
            <a:spLocks noGrp="1"/>
          </p:cNvSpPr>
          <p:nvPr>
            <p:ph type="title"/>
          </p:nvPr>
        </p:nvSpPr>
        <p:spPr>
          <a:xfrm>
            <a:off x="360784" y="378225"/>
            <a:ext cx="8238991" cy="515100"/>
          </a:xfrm>
        </p:spPr>
        <p:txBody>
          <a:bodyPr/>
          <a:lstStyle/>
          <a:p>
            <a:pPr algn="l"/>
            <a:r>
              <a:rPr lang="en-US" b="1" u="sng" dirty="0"/>
              <a:t>2. User Experience Research</a:t>
            </a:r>
            <a:r>
              <a:rPr lang="en-US" b="1" dirty="0"/>
              <a:t/>
            </a:r>
            <a:br>
              <a:rPr lang="en-US" b="1" dirty="0"/>
            </a:br>
            <a:endParaRPr lang="en-US" dirty="0"/>
          </a:p>
        </p:txBody>
      </p:sp>
      <p:pic>
        <p:nvPicPr>
          <p:cNvPr id="4" name="Picture 3">
            <a:extLst>
              <a:ext uri="{FF2B5EF4-FFF2-40B4-BE49-F238E27FC236}">
                <a16:creationId xmlns:a16="http://schemas.microsoft.com/office/drawing/2014/main" id="{779488F3-2C93-4E00-8482-0A27F53C92B1}"/>
              </a:ext>
            </a:extLst>
          </p:cNvPr>
          <p:cNvPicPr>
            <a:picLocks noChangeAspect="1"/>
          </p:cNvPicPr>
          <p:nvPr/>
        </p:nvPicPr>
        <p:blipFill>
          <a:blip r:embed="rId2"/>
          <a:stretch>
            <a:fillRect/>
          </a:stretch>
        </p:blipFill>
        <p:spPr>
          <a:xfrm>
            <a:off x="3753903" y="1018398"/>
            <a:ext cx="5143029" cy="2906680"/>
          </a:xfrm>
          <a:prstGeom prst="rect">
            <a:avLst/>
          </a:prstGeom>
        </p:spPr>
      </p:pic>
      <p:sp>
        <p:nvSpPr>
          <p:cNvPr id="5" name="TextBox 4">
            <a:extLst>
              <a:ext uri="{FF2B5EF4-FFF2-40B4-BE49-F238E27FC236}">
                <a16:creationId xmlns:a16="http://schemas.microsoft.com/office/drawing/2014/main" id="{EE0BB79A-7533-463F-9F98-769FC2A9B10B}"/>
              </a:ext>
            </a:extLst>
          </p:cNvPr>
          <p:cNvSpPr txBox="1"/>
          <p:nvPr/>
        </p:nvSpPr>
        <p:spPr>
          <a:xfrm>
            <a:off x="410547" y="802035"/>
            <a:ext cx="3103983" cy="3539430"/>
          </a:xfrm>
          <a:prstGeom prst="rect">
            <a:avLst/>
          </a:prstGeom>
          <a:noFill/>
        </p:spPr>
        <p:txBody>
          <a:bodyPr wrap="square" rtlCol="0">
            <a:spAutoFit/>
          </a:bodyPr>
          <a:lstStyle/>
          <a:p>
            <a:r>
              <a:rPr lang="en-US" dirty="0">
                <a:solidFill>
                  <a:schemeClr val="accent6"/>
                </a:solidFill>
              </a:rPr>
              <a:t>In this phase of the design process you really come to understand your clients. In Research phase we gather information through client research, such as (interviews, field studies, etc.), mixed with some old-fashioned empathy, which will give a good idea for which user we are designing and what the user actually want's. Additionally we have to understand the requirements of stakeholders too which are as important as the end user. In research phase through documentation we can collect the data. We can collect the data through following ways :</a:t>
            </a:r>
          </a:p>
        </p:txBody>
      </p:sp>
    </p:spTree>
    <p:extLst>
      <p:ext uri="{BB962C8B-B14F-4D97-AF65-F5344CB8AC3E}">
        <p14:creationId xmlns:p14="http://schemas.microsoft.com/office/powerpoint/2010/main" val="12463076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9CE0A-DED1-45EE-8BC0-3DF88D0D0429}"/>
              </a:ext>
            </a:extLst>
          </p:cNvPr>
          <p:cNvSpPr>
            <a:spLocks noGrp="1"/>
          </p:cNvSpPr>
          <p:nvPr>
            <p:ph type="title"/>
          </p:nvPr>
        </p:nvSpPr>
        <p:spPr>
          <a:xfrm>
            <a:off x="391114" y="390666"/>
            <a:ext cx="5142000" cy="515100"/>
          </a:xfrm>
        </p:spPr>
        <p:txBody>
          <a:bodyPr/>
          <a:lstStyle/>
          <a:p>
            <a:pPr algn="l"/>
            <a:r>
              <a:rPr lang="en-US" b="1" u="sng" dirty="0"/>
              <a:t>3. User Experience Analysis</a:t>
            </a:r>
            <a:r>
              <a:rPr lang="en-US" b="1" dirty="0"/>
              <a:t/>
            </a:r>
            <a:br>
              <a:rPr lang="en-US" b="1" dirty="0"/>
            </a:br>
            <a:endParaRPr lang="en-US" dirty="0"/>
          </a:p>
        </p:txBody>
      </p:sp>
      <p:pic>
        <p:nvPicPr>
          <p:cNvPr id="4" name="Picture 3">
            <a:extLst>
              <a:ext uri="{FF2B5EF4-FFF2-40B4-BE49-F238E27FC236}">
                <a16:creationId xmlns:a16="http://schemas.microsoft.com/office/drawing/2014/main" id="{06A8D3B5-4564-489D-B5BD-3B03662AAC4D}"/>
              </a:ext>
            </a:extLst>
          </p:cNvPr>
          <p:cNvPicPr>
            <a:picLocks noChangeAspect="1"/>
          </p:cNvPicPr>
          <p:nvPr/>
        </p:nvPicPr>
        <p:blipFill>
          <a:blip r:embed="rId2"/>
          <a:stretch>
            <a:fillRect/>
          </a:stretch>
        </p:blipFill>
        <p:spPr>
          <a:xfrm>
            <a:off x="3893975" y="905766"/>
            <a:ext cx="5065161" cy="2789156"/>
          </a:xfrm>
          <a:prstGeom prst="rect">
            <a:avLst/>
          </a:prstGeom>
        </p:spPr>
      </p:pic>
      <p:sp>
        <p:nvSpPr>
          <p:cNvPr id="5" name="TextBox 4">
            <a:extLst>
              <a:ext uri="{FF2B5EF4-FFF2-40B4-BE49-F238E27FC236}">
                <a16:creationId xmlns:a16="http://schemas.microsoft.com/office/drawing/2014/main" id="{1F227EA6-8031-46B6-846B-4A2446E1EC52}"/>
              </a:ext>
            </a:extLst>
          </p:cNvPr>
          <p:cNvSpPr txBox="1"/>
          <p:nvPr/>
        </p:nvSpPr>
        <p:spPr>
          <a:xfrm>
            <a:off x="323461" y="1017266"/>
            <a:ext cx="3377682" cy="2677656"/>
          </a:xfrm>
          <a:prstGeom prst="rect">
            <a:avLst/>
          </a:prstGeom>
          <a:noFill/>
        </p:spPr>
        <p:txBody>
          <a:bodyPr wrap="square" rtlCol="0">
            <a:spAutoFit/>
          </a:bodyPr>
          <a:lstStyle/>
          <a:p>
            <a:r>
              <a:rPr lang="en-US" dirty="0">
                <a:solidFill>
                  <a:schemeClr val="accent6"/>
                </a:solidFill>
              </a:rPr>
              <a:t>Most important aim of Analysis segment is to attract insights from information accumulated for the duration of the Product research phase. Catching, arranging and making from the “what” customers want/think/need can help UX designers begin to recognize the “why” they want/think/need that. In the course of this phase, designers confirm that the most imperative suspicions being made are substantial.</a:t>
            </a:r>
          </a:p>
          <a:p>
            <a:r>
              <a:rPr lang="en-US" dirty="0">
                <a:solidFill>
                  <a:schemeClr val="accent6"/>
                </a:solidFill>
              </a:rPr>
              <a:t>This phase usually consists of:</a:t>
            </a:r>
          </a:p>
        </p:txBody>
      </p:sp>
    </p:spTree>
    <p:extLst>
      <p:ext uri="{BB962C8B-B14F-4D97-AF65-F5344CB8AC3E}">
        <p14:creationId xmlns:p14="http://schemas.microsoft.com/office/powerpoint/2010/main" val="1988725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8020;p64"/>
          <p:cNvGrpSpPr/>
          <p:nvPr/>
        </p:nvGrpSpPr>
        <p:grpSpPr>
          <a:xfrm>
            <a:off x="1174767" y="735541"/>
            <a:ext cx="387137" cy="2181635"/>
            <a:chOff x="-9598963" y="816406"/>
            <a:chExt cx="1681742" cy="9477122"/>
          </a:xfrm>
        </p:grpSpPr>
        <p:sp>
          <p:nvSpPr>
            <p:cNvPr id="4" name="Google Shape;8021;p64"/>
            <p:cNvSpPr/>
            <p:nvPr/>
          </p:nvSpPr>
          <p:spPr>
            <a:xfrm>
              <a:off x="-9573789" y="9620453"/>
              <a:ext cx="1643149"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022;p64"/>
            <p:cNvSpPr/>
            <p:nvPr/>
          </p:nvSpPr>
          <p:spPr>
            <a:xfrm>
              <a:off x="-9598963" y="6982205"/>
              <a:ext cx="1643927"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8023;p64"/>
            <p:cNvSpPr/>
            <p:nvPr/>
          </p:nvSpPr>
          <p:spPr>
            <a:xfrm>
              <a:off x="-9565622" y="4758958"/>
              <a:ext cx="1643927"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8024;p64"/>
            <p:cNvSpPr/>
            <p:nvPr/>
          </p:nvSpPr>
          <p:spPr>
            <a:xfrm>
              <a:off x="-9586317" y="816406"/>
              <a:ext cx="1643927"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025;p64"/>
            <p:cNvSpPr/>
            <p:nvPr/>
          </p:nvSpPr>
          <p:spPr>
            <a:xfrm>
              <a:off x="-9560370" y="2713577"/>
              <a:ext cx="1643149"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Rectangle 8"/>
          <p:cNvSpPr/>
          <p:nvPr/>
        </p:nvSpPr>
        <p:spPr>
          <a:xfrm>
            <a:off x="1586605" y="659123"/>
            <a:ext cx="4442242" cy="307777"/>
          </a:xfrm>
          <a:prstGeom prst="rect">
            <a:avLst/>
          </a:prstGeom>
        </p:spPr>
        <p:txBody>
          <a:bodyPr wrap="none">
            <a:spAutoFit/>
          </a:bodyPr>
          <a:lstStyle/>
          <a:p>
            <a:r>
              <a:rPr lang="en-US" dirty="0">
                <a:solidFill>
                  <a:schemeClr val="bg1"/>
                </a:solidFill>
              </a:rPr>
              <a:t>What user experience (UX) means and how it matters</a:t>
            </a:r>
          </a:p>
        </p:txBody>
      </p:sp>
      <p:sp>
        <p:nvSpPr>
          <p:cNvPr id="2" name="Rectangle 1">
            <a:extLst>
              <a:ext uri="{FF2B5EF4-FFF2-40B4-BE49-F238E27FC236}">
                <a16:creationId xmlns:a16="http://schemas.microsoft.com/office/drawing/2014/main" id="{1DB4D369-6A1E-4786-BC4B-9CF76669BEAA}"/>
              </a:ext>
            </a:extLst>
          </p:cNvPr>
          <p:cNvSpPr/>
          <p:nvPr/>
        </p:nvSpPr>
        <p:spPr>
          <a:xfrm>
            <a:off x="1586605" y="2685816"/>
            <a:ext cx="5743694" cy="307777"/>
          </a:xfrm>
          <a:prstGeom prst="rect">
            <a:avLst/>
          </a:prstGeom>
        </p:spPr>
        <p:txBody>
          <a:bodyPr wrap="square">
            <a:spAutoFit/>
          </a:bodyPr>
          <a:lstStyle/>
          <a:p>
            <a:r>
              <a:rPr lang="en-US" dirty="0">
                <a:solidFill>
                  <a:schemeClr val="bg1"/>
                </a:solidFill>
              </a:rPr>
              <a:t>10 Usability Heuristics for User Interface Design</a:t>
            </a:r>
            <a:endParaRPr lang="fa-IR" dirty="0">
              <a:solidFill>
                <a:schemeClr val="bg1"/>
              </a:solidFill>
            </a:endParaRPr>
          </a:p>
        </p:txBody>
      </p:sp>
      <p:sp>
        <p:nvSpPr>
          <p:cNvPr id="10" name="Rectangle 9">
            <a:extLst>
              <a:ext uri="{FF2B5EF4-FFF2-40B4-BE49-F238E27FC236}">
                <a16:creationId xmlns:a16="http://schemas.microsoft.com/office/drawing/2014/main" id="{27366A50-2D5F-4FE9-A27B-B1F599E89CAC}"/>
              </a:ext>
            </a:extLst>
          </p:cNvPr>
          <p:cNvSpPr/>
          <p:nvPr/>
        </p:nvSpPr>
        <p:spPr>
          <a:xfrm>
            <a:off x="1586605" y="1566699"/>
            <a:ext cx="5743694" cy="307777"/>
          </a:xfrm>
          <a:prstGeom prst="rect">
            <a:avLst/>
          </a:prstGeom>
        </p:spPr>
        <p:txBody>
          <a:bodyPr wrap="square">
            <a:spAutoFit/>
          </a:bodyPr>
          <a:lstStyle/>
          <a:p>
            <a:r>
              <a:rPr lang="en-US" dirty="0">
                <a:solidFill>
                  <a:schemeClr val="tx2"/>
                </a:solidFill>
              </a:rPr>
              <a:t>User experience design</a:t>
            </a:r>
          </a:p>
        </p:txBody>
      </p:sp>
    </p:spTree>
    <p:extLst>
      <p:ext uri="{BB962C8B-B14F-4D97-AF65-F5344CB8AC3E}">
        <p14:creationId xmlns:p14="http://schemas.microsoft.com/office/powerpoint/2010/main" val="23148892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404C2-15F8-49BF-8FEB-F51B0B9E67FF}"/>
              </a:ext>
            </a:extLst>
          </p:cNvPr>
          <p:cNvSpPr>
            <a:spLocks noGrp="1"/>
          </p:cNvSpPr>
          <p:nvPr>
            <p:ph type="title"/>
          </p:nvPr>
        </p:nvSpPr>
        <p:spPr>
          <a:xfrm>
            <a:off x="340242" y="215193"/>
            <a:ext cx="5458046" cy="515100"/>
          </a:xfrm>
        </p:spPr>
        <p:txBody>
          <a:bodyPr/>
          <a:lstStyle/>
          <a:p>
            <a:r>
              <a:rPr lang="en-US" b="1" u="sng" dirty="0"/>
              <a:t>4. User Experience Design &amp; Production</a:t>
            </a:r>
            <a:r>
              <a:rPr lang="en-US" b="1" dirty="0"/>
              <a:t/>
            </a:r>
            <a:br>
              <a:rPr lang="en-US" b="1" dirty="0"/>
            </a:br>
            <a:endParaRPr lang="en-US" dirty="0"/>
          </a:p>
        </p:txBody>
      </p:sp>
      <p:pic>
        <p:nvPicPr>
          <p:cNvPr id="4" name="Picture 3">
            <a:extLst>
              <a:ext uri="{FF2B5EF4-FFF2-40B4-BE49-F238E27FC236}">
                <a16:creationId xmlns:a16="http://schemas.microsoft.com/office/drawing/2014/main" id="{EB881F64-108F-4FDF-8000-50A196ADE024}"/>
              </a:ext>
            </a:extLst>
          </p:cNvPr>
          <p:cNvPicPr>
            <a:picLocks noChangeAspect="1"/>
          </p:cNvPicPr>
          <p:nvPr/>
        </p:nvPicPr>
        <p:blipFill>
          <a:blip r:embed="rId2"/>
          <a:stretch>
            <a:fillRect/>
          </a:stretch>
        </p:blipFill>
        <p:spPr>
          <a:xfrm>
            <a:off x="3555059" y="818042"/>
            <a:ext cx="5500999" cy="2676525"/>
          </a:xfrm>
          <a:prstGeom prst="rect">
            <a:avLst/>
          </a:prstGeom>
        </p:spPr>
      </p:pic>
      <p:sp>
        <p:nvSpPr>
          <p:cNvPr id="5" name="TextBox 4">
            <a:extLst>
              <a:ext uri="{FF2B5EF4-FFF2-40B4-BE49-F238E27FC236}">
                <a16:creationId xmlns:a16="http://schemas.microsoft.com/office/drawing/2014/main" id="{DAE67E71-DD4C-49FF-8E68-D4B051F7BB39}"/>
              </a:ext>
            </a:extLst>
          </p:cNvPr>
          <p:cNvSpPr txBox="1"/>
          <p:nvPr/>
        </p:nvSpPr>
        <p:spPr>
          <a:xfrm>
            <a:off x="3650511" y="3643423"/>
            <a:ext cx="5245395" cy="523220"/>
          </a:xfrm>
          <a:prstGeom prst="rect">
            <a:avLst/>
          </a:prstGeom>
          <a:noFill/>
        </p:spPr>
        <p:txBody>
          <a:bodyPr wrap="square" rtlCol="0">
            <a:spAutoFit/>
          </a:bodyPr>
          <a:lstStyle/>
          <a:p>
            <a:r>
              <a:rPr lang="en-US" dirty="0">
                <a:solidFill>
                  <a:schemeClr val="accent6"/>
                </a:solidFill>
              </a:rPr>
              <a:t>Design – Make approaches to give them what they need </a:t>
            </a:r>
            <a:r>
              <a:rPr lang="en-US" b="1" dirty="0">
                <a:solidFill>
                  <a:schemeClr val="accent6"/>
                </a:solidFill>
              </a:rPr>
              <a:t>(“developed the product right”).</a:t>
            </a:r>
            <a:endParaRPr lang="en-US" dirty="0">
              <a:solidFill>
                <a:schemeClr val="accent6"/>
              </a:solidFill>
            </a:endParaRPr>
          </a:p>
        </p:txBody>
      </p:sp>
      <p:sp>
        <p:nvSpPr>
          <p:cNvPr id="6" name="TextBox 5">
            <a:extLst>
              <a:ext uri="{FF2B5EF4-FFF2-40B4-BE49-F238E27FC236}">
                <a16:creationId xmlns:a16="http://schemas.microsoft.com/office/drawing/2014/main" id="{FB937DF3-1E36-446D-B071-20DE88B20417}"/>
              </a:ext>
            </a:extLst>
          </p:cNvPr>
          <p:cNvSpPr txBox="1"/>
          <p:nvPr/>
        </p:nvSpPr>
        <p:spPr>
          <a:xfrm>
            <a:off x="411127" y="818042"/>
            <a:ext cx="3069264" cy="2246769"/>
          </a:xfrm>
          <a:prstGeom prst="rect">
            <a:avLst/>
          </a:prstGeom>
          <a:noFill/>
        </p:spPr>
        <p:txBody>
          <a:bodyPr wrap="square" rtlCol="0">
            <a:spAutoFit/>
          </a:bodyPr>
          <a:lstStyle/>
          <a:p>
            <a:r>
              <a:rPr lang="en-US" dirty="0">
                <a:solidFill>
                  <a:schemeClr val="accent6"/>
                </a:solidFill>
              </a:rPr>
              <a:t>This phase usually includes: Great, liberal void area can make the absolute messiest interfaces look welcoming and straightforward. Downplay content. Ensure that content is all around upheld on all gadgets or maintain a strategic distance from it. Need to Make page description short and to the point. </a:t>
            </a:r>
          </a:p>
          <a:p>
            <a:r>
              <a:rPr lang="en-US" dirty="0">
                <a:solidFill>
                  <a:schemeClr val="accent6"/>
                </a:solidFill>
              </a:rPr>
              <a:t>The design phase usually includes :</a:t>
            </a:r>
          </a:p>
        </p:txBody>
      </p:sp>
    </p:spTree>
    <p:extLst>
      <p:ext uri="{BB962C8B-B14F-4D97-AF65-F5344CB8AC3E}">
        <p14:creationId xmlns:p14="http://schemas.microsoft.com/office/powerpoint/2010/main" val="42486782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4EDDF-0D10-4C3F-981C-6A2D31969463}"/>
              </a:ext>
            </a:extLst>
          </p:cNvPr>
          <p:cNvSpPr>
            <a:spLocks noGrp="1"/>
          </p:cNvSpPr>
          <p:nvPr>
            <p:ph type="title"/>
          </p:nvPr>
        </p:nvSpPr>
        <p:spPr>
          <a:xfrm>
            <a:off x="396948" y="257723"/>
            <a:ext cx="2312389" cy="515100"/>
          </a:xfrm>
        </p:spPr>
        <p:txBody>
          <a:bodyPr/>
          <a:lstStyle/>
          <a:p>
            <a:r>
              <a:rPr lang="en-US" b="1" u="sng" dirty="0"/>
              <a:t>5. User Testing</a:t>
            </a:r>
            <a:r>
              <a:rPr lang="en-US" b="1" dirty="0"/>
              <a:t/>
            </a:r>
            <a:br>
              <a:rPr lang="en-US" b="1" dirty="0"/>
            </a:br>
            <a:endParaRPr lang="en-US" dirty="0"/>
          </a:p>
        </p:txBody>
      </p:sp>
      <p:pic>
        <p:nvPicPr>
          <p:cNvPr id="4" name="Picture 3">
            <a:extLst>
              <a:ext uri="{FF2B5EF4-FFF2-40B4-BE49-F238E27FC236}">
                <a16:creationId xmlns:a16="http://schemas.microsoft.com/office/drawing/2014/main" id="{22E76305-6FC7-4AF4-BBB6-D3BB3B82137C}"/>
              </a:ext>
            </a:extLst>
          </p:cNvPr>
          <p:cNvPicPr>
            <a:picLocks noChangeAspect="1"/>
          </p:cNvPicPr>
          <p:nvPr/>
        </p:nvPicPr>
        <p:blipFill>
          <a:blip r:embed="rId2"/>
          <a:stretch>
            <a:fillRect/>
          </a:stretch>
        </p:blipFill>
        <p:spPr>
          <a:xfrm>
            <a:off x="3452261" y="948502"/>
            <a:ext cx="5369882" cy="2612730"/>
          </a:xfrm>
          <a:prstGeom prst="rect">
            <a:avLst/>
          </a:prstGeom>
        </p:spPr>
      </p:pic>
      <p:sp>
        <p:nvSpPr>
          <p:cNvPr id="5" name="TextBox 4">
            <a:extLst>
              <a:ext uri="{FF2B5EF4-FFF2-40B4-BE49-F238E27FC236}">
                <a16:creationId xmlns:a16="http://schemas.microsoft.com/office/drawing/2014/main" id="{B2A2BF36-89B6-48AC-B5CF-5FE89262B2B0}"/>
              </a:ext>
            </a:extLst>
          </p:cNvPr>
          <p:cNvSpPr txBox="1"/>
          <p:nvPr/>
        </p:nvSpPr>
        <p:spPr>
          <a:xfrm>
            <a:off x="3452261" y="3671778"/>
            <a:ext cx="5209730" cy="523220"/>
          </a:xfrm>
          <a:prstGeom prst="rect">
            <a:avLst/>
          </a:prstGeom>
          <a:noFill/>
        </p:spPr>
        <p:txBody>
          <a:bodyPr wrap="square" rtlCol="0">
            <a:spAutoFit/>
          </a:bodyPr>
          <a:lstStyle/>
          <a:p>
            <a:r>
              <a:rPr lang="en-US" dirty="0">
                <a:solidFill>
                  <a:schemeClr val="accent6"/>
                </a:solidFill>
              </a:rPr>
              <a:t>User Testing – Confirm your outcomes with clients, or find what you have to change.</a:t>
            </a:r>
          </a:p>
        </p:txBody>
      </p:sp>
      <p:sp>
        <p:nvSpPr>
          <p:cNvPr id="6" name="TextBox 5">
            <a:extLst>
              <a:ext uri="{FF2B5EF4-FFF2-40B4-BE49-F238E27FC236}">
                <a16:creationId xmlns:a16="http://schemas.microsoft.com/office/drawing/2014/main" id="{5F040710-9B7B-4B42-BA5E-D7D8DA0A894C}"/>
              </a:ext>
            </a:extLst>
          </p:cNvPr>
          <p:cNvSpPr txBox="1"/>
          <p:nvPr/>
        </p:nvSpPr>
        <p:spPr>
          <a:xfrm>
            <a:off x="198474" y="874749"/>
            <a:ext cx="3097619" cy="3323987"/>
          </a:xfrm>
          <a:prstGeom prst="rect">
            <a:avLst/>
          </a:prstGeom>
          <a:noFill/>
        </p:spPr>
        <p:txBody>
          <a:bodyPr wrap="square" rtlCol="0">
            <a:spAutoFit/>
          </a:bodyPr>
          <a:lstStyle/>
          <a:p>
            <a:r>
              <a:rPr lang="en-US" dirty="0">
                <a:solidFill>
                  <a:schemeClr val="accent6"/>
                </a:solidFill>
              </a:rPr>
              <a:t>Usability testing have much influence on design decisions. It guarantees you aren't driving clients into unnatural ways of conduct, and furthermore balance partner input. Try not to confuse user testing as the last stage – for the most part the consequences of the tests lead to additionally research and modifications. Ordinarily, the testing stage begins when the high-fidelity design is finished. An product is approved with stakeholders and end-users through the series of client testing sessions.</a:t>
            </a:r>
          </a:p>
        </p:txBody>
      </p:sp>
    </p:spTree>
    <p:extLst>
      <p:ext uri="{BB962C8B-B14F-4D97-AF65-F5344CB8AC3E}">
        <p14:creationId xmlns:p14="http://schemas.microsoft.com/office/powerpoint/2010/main" val="25910909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8246" y="1282889"/>
            <a:ext cx="3910083" cy="2347416"/>
          </a:xfrm>
        </p:spPr>
        <p:txBody>
          <a:bodyPr/>
          <a:lstStyle/>
          <a:p>
            <a:r>
              <a:rPr lang="en-US" b="1" dirty="0">
                <a:solidFill>
                  <a:schemeClr val="bg1"/>
                </a:solidFill>
              </a:rPr>
              <a:t>10 Usability Heuristics for User Interface Design</a:t>
            </a:r>
            <a:r>
              <a:rPr lang="en-US" b="1" dirty="0">
                <a:solidFill>
                  <a:srgbClr val="FFFF00"/>
                </a:solidFill>
              </a:rPr>
              <a:t/>
            </a:r>
            <a:br>
              <a:rPr lang="en-US" b="1" dirty="0">
                <a:solidFill>
                  <a:srgbClr val="FFFF00"/>
                </a:solidFill>
              </a:rPr>
            </a:br>
            <a:r>
              <a:rPr lang="en-US" b="1" dirty="0">
                <a:solidFill>
                  <a:srgbClr val="FFFF00"/>
                </a:solidFill>
              </a:rPr>
              <a:t/>
            </a:r>
            <a:br>
              <a:rPr lang="en-US" b="1" dirty="0">
                <a:solidFill>
                  <a:srgbClr val="FFFF00"/>
                </a:solidFill>
              </a:rPr>
            </a:br>
            <a:r>
              <a:rPr lang="en-US" dirty="0">
                <a:solidFill>
                  <a:schemeClr val="bg1">
                    <a:lumMod val="95000"/>
                  </a:schemeClr>
                </a:solidFill>
              </a:rPr>
              <a:t>by</a:t>
            </a:r>
            <a:r>
              <a:rPr lang="en-US" dirty="0">
                <a:solidFill>
                  <a:srgbClr val="FFFF00"/>
                </a:solidFill>
              </a:rPr>
              <a:t>  </a:t>
            </a:r>
            <a:r>
              <a:rPr lang="en-US" dirty="0"/>
              <a:t>Jakob Nielsen</a:t>
            </a:r>
            <a:endParaRPr lang="en-US" b="1" dirty="0">
              <a:solidFill>
                <a:srgbClr val="FFFF00"/>
              </a:solidFill>
            </a:endParaRPr>
          </a:p>
        </p:txBody>
      </p:sp>
      <p:sp>
        <p:nvSpPr>
          <p:cNvPr id="5" name="Google Shape;9620;p68"/>
          <p:cNvSpPr/>
          <p:nvPr/>
        </p:nvSpPr>
        <p:spPr>
          <a:xfrm flipH="1">
            <a:off x="4565176" y="825689"/>
            <a:ext cx="600502" cy="457200"/>
          </a:xfrm>
          <a:custGeom>
            <a:avLst/>
            <a:gdLst/>
            <a:ahLst/>
            <a:cxnLst/>
            <a:rect l="l" t="t" r="r" b="b"/>
            <a:pathLst>
              <a:path w="10836" h="10708" extrusionOk="0">
                <a:moveTo>
                  <a:pt x="7677" y="328"/>
                </a:moveTo>
                <a:cubicBezTo>
                  <a:pt x="7821" y="328"/>
                  <a:pt x="7960" y="378"/>
                  <a:pt x="8061" y="480"/>
                </a:cubicBezTo>
                <a:lnTo>
                  <a:pt x="10288" y="2706"/>
                </a:lnTo>
                <a:cubicBezTo>
                  <a:pt x="10502" y="2897"/>
                  <a:pt x="10490" y="3278"/>
                  <a:pt x="10252" y="3516"/>
                </a:cubicBezTo>
                <a:cubicBezTo>
                  <a:pt x="10125" y="3643"/>
                  <a:pt x="9961" y="3709"/>
                  <a:pt x="9802" y="3709"/>
                </a:cubicBezTo>
                <a:cubicBezTo>
                  <a:pt x="9661" y="3709"/>
                  <a:pt x="9524" y="3657"/>
                  <a:pt x="9418" y="3552"/>
                </a:cubicBezTo>
                <a:lnTo>
                  <a:pt x="8264" y="2385"/>
                </a:lnTo>
                <a:cubicBezTo>
                  <a:pt x="8234" y="2355"/>
                  <a:pt x="8195" y="2340"/>
                  <a:pt x="8156" y="2340"/>
                </a:cubicBezTo>
                <a:cubicBezTo>
                  <a:pt x="8118" y="2340"/>
                  <a:pt x="8079" y="2355"/>
                  <a:pt x="8049" y="2385"/>
                </a:cubicBezTo>
                <a:cubicBezTo>
                  <a:pt x="7990" y="2444"/>
                  <a:pt x="7990" y="2540"/>
                  <a:pt x="8049" y="2599"/>
                </a:cubicBezTo>
                <a:lnTo>
                  <a:pt x="8930" y="3480"/>
                </a:lnTo>
                <a:lnTo>
                  <a:pt x="7811" y="4587"/>
                </a:lnTo>
                <a:cubicBezTo>
                  <a:pt x="7549" y="4861"/>
                  <a:pt x="7382" y="5207"/>
                  <a:pt x="7335" y="5564"/>
                </a:cubicBezTo>
                <a:cubicBezTo>
                  <a:pt x="7287" y="5921"/>
                  <a:pt x="7371" y="6290"/>
                  <a:pt x="7561" y="6588"/>
                </a:cubicBezTo>
                <a:cubicBezTo>
                  <a:pt x="7930" y="7171"/>
                  <a:pt x="7859" y="7838"/>
                  <a:pt x="7728" y="8028"/>
                </a:cubicBezTo>
                <a:cubicBezTo>
                  <a:pt x="7644" y="8016"/>
                  <a:pt x="7406" y="7897"/>
                  <a:pt x="6751" y="7350"/>
                </a:cubicBezTo>
                <a:cubicBezTo>
                  <a:pt x="6335" y="6993"/>
                  <a:pt x="5835" y="6528"/>
                  <a:pt x="5311" y="6004"/>
                </a:cubicBezTo>
                <a:lnTo>
                  <a:pt x="5204" y="5897"/>
                </a:lnTo>
                <a:lnTo>
                  <a:pt x="5180" y="5873"/>
                </a:lnTo>
                <a:cubicBezTo>
                  <a:pt x="5085" y="5778"/>
                  <a:pt x="4977" y="5695"/>
                  <a:pt x="4894" y="5588"/>
                </a:cubicBezTo>
                <a:lnTo>
                  <a:pt x="4846" y="5540"/>
                </a:lnTo>
                <a:lnTo>
                  <a:pt x="4739" y="5445"/>
                </a:lnTo>
                <a:cubicBezTo>
                  <a:pt x="4239" y="4921"/>
                  <a:pt x="3763" y="4409"/>
                  <a:pt x="3406" y="3992"/>
                </a:cubicBezTo>
                <a:cubicBezTo>
                  <a:pt x="2858" y="3337"/>
                  <a:pt x="2751" y="3099"/>
                  <a:pt x="2715" y="3028"/>
                </a:cubicBezTo>
                <a:cubicBezTo>
                  <a:pt x="2805" y="2970"/>
                  <a:pt x="2986" y="2926"/>
                  <a:pt x="3210" y="2926"/>
                </a:cubicBezTo>
                <a:cubicBezTo>
                  <a:pt x="3492" y="2926"/>
                  <a:pt x="3843" y="2995"/>
                  <a:pt x="4168" y="3194"/>
                </a:cubicBezTo>
                <a:cubicBezTo>
                  <a:pt x="4416" y="3353"/>
                  <a:pt x="4715" y="3430"/>
                  <a:pt x="5014" y="3430"/>
                </a:cubicBezTo>
                <a:cubicBezTo>
                  <a:pt x="5073" y="3430"/>
                  <a:pt x="5133" y="3427"/>
                  <a:pt x="5192" y="3421"/>
                </a:cubicBezTo>
                <a:cubicBezTo>
                  <a:pt x="5549" y="3373"/>
                  <a:pt x="5894" y="3194"/>
                  <a:pt x="6156" y="2944"/>
                </a:cubicBezTo>
                <a:lnTo>
                  <a:pt x="7275" y="1825"/>
                </a:lnTo>
                <a:lnTo>
                  <a:pt x="7359" y="1909"/>
                </a:lnTo>
                <a:cubicBezTo>
                  <a:pt x="7394" y="1938"/>
                  <a:pt x="7433" y="1953"/>
                  <a:pt x="7470" y="1953"/>
                </a:cubicBezTo>
                <a:cubicBezTo>
                  <a:pt x="7507" y="1953"/>
                  <a:pt x="7543" y="1938"/>
                  <a:pt x="7573" y="1909"/>
                </a:cubicBezTo>
                <a:cubicBezTo>
                  <a:pt x="7633" y="1849"/>
                  <a:pt x="7633" y="1766"/>
                  <a:pt x="7573" y="1706"/>
                </a:cubicBezTo>
                <a:lnTo>
                  <a:pt x="7204" y="1337"/>
                </a:lnTo>
                <a:lnTo>
                  <a:pt x="7192" y="1313"/>
                </a:lnTo>
                <a:cubicBezTo>
                  <a:pt x="7025" y="1123"/>
                  <a:pt x="7013" y="837"/>
                  <a:pt x="7144" y="635"/>
                </a:cubicBezTo>
                <a:cubicBezTo>
                  <a:pt x="7168" y="587"/>
                  <a:pt x="7204" y="539"/>
                  <a:pt x="7228" y="516"/>
                </a:cubicBezTo>
                <a:cubicBezTo>
                  <a:pt x="7353" y="390"/>
                  <a:pt x="7518" y="328"/>
                  <a:pt x="7677" y="328"/>
                </a:cubicBezTo>
                <a:close/>
                <a:moveTo>
                  <a:pt x="7667" y="0"/>
                </a:moveTo>
                <a:cubicBezTo>
                  <a:pt x="7428" y="0"/>
                  <a:pt x="7186" y="93"/>
                  <a:pt x="7001" y="277"/>
                </a:cubicBezTo>
                <a:cubicBezTo>
                  <a:pt x="6644" y="635"/>
                  <a:pt x="6632" y="1194"/>
                  <a:pt x="6978" y="1539"/>
                </a:cubicBezTo>
                <a:lnTo>
                  <a:pt x="7037" y="1599"/>
                </a:lnTo>
                <a:lnTo>
                  <a:pt x="5918" y="2718"/>
                </a:lnTo>
                <a:cubicBezTo>
                  <a:pt x="5651" y="2985"/>
                  <a:pt x="5292" y="3125"/>
                  <a:pt x="4942" y="3125"/>
                </a:cubicBezTo>
                <a:cubicBezTo>
                  <a:pt x="4715" y="3125"/>
                  <a:pt x="4491" y="3066"/>
                  <a:pt x="4299" y="2944"/>
                </a:cubicBezTo>
                <a:cubicBezTo>
                  <a:pt x="3965" y="2730"/>
                  <a:pt x="3596" y="2623"/>
                  <a:pt x="3215" y="2623"/>
                </a:cubicBezTo>
                <a:cubicBezTo>
                  <a:pt x="2882" y="2623"/>
                  <a:pt x="2584" y="2706"/>
                  <a:pt x="2453" y="2849"/>
                </a:cubicBezTo>
                <a:cubicBezTo>
                  <a:pt x="2322" y="2980"/>
                  <a:pt x="2418" y="3194"/>
                  <a:pt x="2525" y="3385"/>
                </a:cubicBezTo>
                <a:cubicBezTo>
                  <a:pt x="2632" y="3564"/>
                  <a:pt x="2810" y="3802"/>
                  <a:pt x="3049" y="4087"/>
                </a:cubicBezTo>
                <a:cubicBezTo>
                  <a:pt x="3394" y="4504"/>
                  <a:pt x="3846" y="5004"/>
                  <a:pt x="4370" y="5540"/>
                </a:cubicBezTo>
                <a:lnTo>
                  <a:pt x="3180" y="6731"/>
                </a:lnTo>
                <a:cubicBezTo>
                  <a:pt x="2763" y="7147"/>
                  <a:pt x="2346" y="7600"/>
                  <a:pt x="1965" y="8064"/>
                </a:cubicBezTo>
                <a:lnTo>
                  <a:pt x="84" y="10291"/>
                </a:lnTo>
                <a:cubicBezTo>
                  <a:pt x="1" y="10398"/>
                  <a:pt x="1" y="10541"/>
                  <a:pt x="84" y="10636"/>
                </a:cubicBezTo>
                <a:cubicBezTo>
                  <a:pt x="132" y="10683"/>
                  <a:pt x="191" y="10707"/>
                  <a:pt x="251" y="10707"/>
                </a:cubicBezTo>
                <a:cubicBezTo>
                  <a:pt x="310" y="10707"/>
                  <a:pt x="370" y="10683"/>
                  <a:pt x="429" y="10636"/>
                </a:cubicBezTo>
                <a:lnTo>
                  <a:pt x="2572" y="8850"/>
                </a:lnTo>
                <a:cubicBezTo>
                  <a:pt x="2632" y="8790"/>
                  <a:pt x="2644" y="8695"/>
                  <a:pt x="2584" y="8636"/>
                </a:cubicBezTo>
                <a:cubicBezTo>
                  <a:pt x="2552" y="8603"/>
                  <a:pt x="2512" y="8585"/>
                  <a:pt x="2472" y="8585"/>
                </a:cubicBezTo>
                <a:cubicBezTo>
                  <a:pt x="2440" y="8585"/>
                  <a:pt x="2409" y="8597"/>
                  <a:pt x="2382" y="8624"/>
                </a:cubicBezTo>
                <a:lnTo>
                  <a:pt x="739" y="9993"/>
                </a:lnTo>
                <a:lnTo>
                  <a:pt x="2191" y="8266"/>
                </a:lnTo>
                <a:cubicBezTo>
                  <a:pt x="2560" y="7826"/>
                  <a:pt x="2965" y="7374"/>
                  <a:pt x="3382" y="6957"/>
                </a:cubicBezTo>
                <a:lnTo>
                  <a:pt x="4573" y="5766"/>
                </a:lnTo>
                <a:lnTo>
                  <a:pt x="4585" y="5778"/>
                </a:lnTo>
                <a:lnTo>
                  <a:pt x="4763" y="5957"/>
                </a:lnTo>
                <a:lnTo>
                  <a:pt x="4942" y="6135"/>
                </a:lnTo>
                <a:lnTo>
                  <a:pt x="4954" y="6159"/>
                </a:lnTo>
                <a:lnTo>
                  <a:pt x="3763" y="7350"/>
                </a:lnTo>
                <a:cubicBezTo>
                  <a:pt x="3537" y="7564"/>
                  <a:pt x="3299" y="7790"/>
                  <a:pt x="3084" y="8005"/>
                </a:cubicBezTo>
                <a:cubicBezTo>
                  <a:pt x="3025" y="8064"/>
                  <a:pt x="3025" y="8147"/>
                  <a:pt x="3061" y="8207"/>
                </a:cubicBezTo>
                <a:cubicBezTo>
                  <a:pt x="3092" y="8238"/>
                  <a:pt x="3133" y="8253"/>
                  <a:pt x="3174" y="8253"/>
                </a:cubicBezTo>
                <a:cubicBezTo>
                  <a:pt x="3211" y="8253"/>
                  <a:pt x="3247" y="8241"/>
                  <a:pt x="3275" y="8219"/>
                </a:cubicBezTo>
                <a:cubicBezTo>
                  <a:pt x="3513" y="8005"/>
                  <a:pt x="3751" y="7778"/>
                  <a:pt x="3977" y="7552"/>
                </a:cubicBezTo>
                <a:lnTo>
                  <a:pt x="5168" y="6361"/>
                </a:lnTo>
                <a:cubicBezTo>
                  <a:pt x="5704" y="6885"/>
                  <a:pt x="6204" y="7350"/>
                  <a:pt x="6620" y="7683"/>
                </a:cubicBezTo>
                <a:cubicBezTo>
                  <a:pt x="6906" y="7921"/>
                  <a:pt x="7144" y="8088"/>
                  <a:pt x="7323" y="8207"/>
                </a:cubicBezTo>
                <a:cubicBezTo>
                  <a:pt x="7442" y="8278"/>
                  <a:pt x="7573" y="8362"/>
                  <a:pt x="7692" y="8362"/>
                </a:cubicBezTo>
                <a:cubicBezTo>
                  <a:pt x="7752" y="8362"/>
                  <a:pt x="7811" y="8338"/>
                  <a:pt x="7859" y="8302"/>
                </a:cubicBezTo>
                <a:cubicBezTo>
                  <a:pt x="7990" y="8159"/>
                  <a:pt x="8073" y="7862"/>
                  <a:pt x="8073" y="7540"/>
                </a:cubicBezTo>
                <a:cubicBezTo>
                  <a:pt x="8073" y="7171"/>
                  <a:pt x="7954" y="6778"/>
                  <a:pt x="7763" y="6457"/>
                </a:cubicBezTo>
                <a:cubicBezTo>
                  <a:pt x="7454" y="5957"/>
                  <a:pt x="7549" y="5278"/>
                  <a:pt x="7990" y="4826"/>
                </a:cubicBezTo>
                <a:lnTo>
                  <a:pt x="9109" y="3718"/>
                </a:lnTo>
                <a:lnTo>
                  <a:pt x="9168" y="3778"/>
                </a:lnTo>
                <a:lnTo>
                  <a:pt x="9192" y="3802"/>
                </a:lnTo>
                <a:lnTo>
                  <a:pt x="9216" y="3814"/>
                </a:lnTo>
                <a:cubicBezTo>
                  <a:pt x="9216" y="3814"/>
                  <a:pt x="9228" y="3837"/>
                  <a:pt x="9240" y="3837"/>
                </a:cubicBezTo>
                <a:cubicBezTo>
                  <a:pt x="9240" y="3837"/>
                  <a:pt x="9252" y="3837"/>
                  <a:pt x="9252" y="3849"/>
                </a:cubicBezTo>
                <a:lnTo>
                  <a:pt x="9264" y="3861"/>
                </a:lnTo>
                <a:cubicBezTo>
                  <a:pt x="9264" y="3861"/>
                  <a:pt x="9287" y="3861"/>
                  <a:pt x="9287" y="3873"/>
                </a:cubicBezTo>
                <a:lnTo>
                  <a:pt x="9299" y="3897"/>
                </a:lnTo>
                <a:cubicBezTo>
                  <a:pt x="9299" y="3897"/>
                  <a:pt x="9311" y="3897"/>
                  <a:pt x="9311" y="3909"/>
                </a:cubicBezTo>
                <a:lnTo>
                  <a:pt x="9323" y="3921"/>
                </a:lnTo>
                <a:cubicBezTo>
                  <a:pt x="9323" y="3921"/>
                  <a:pt x="9347" y="3921"/>
                  <a:pt x="9347" y="3933"/>
                </a:cubicBezTo>
                <a:lnTo>
                  <a:pt x="9359" y="3956"/>
                </a:lnTo>
                <a:cubicBezTo>
                  <a:pt x="9359" y="3956"/>
                  <a:pt x="9371" y="3956"/>
                  <a:pt x="9371" y="3968"/>
                </a:cubicBezTo>
                <a:cubicBezTo>
                  <a:pt x="9371" y="3968"/>
                  <a:pt x="9383" y="3968"/>
                  <a:pt x="9383" y="3980"/>
                </a:cubicBezTo>
                <a:cubicBezTo>
                  <a:pt x="9383" y="3980"/>
                  <a:pt x="9407" y="3980"/>
                  <a:pt x="9407" y="3992"/>
                </a:cubicBezTo>
                <a:cubicBezTo>
                  <a:pt x="9407" y="3992"/>
                  <a:pt x="9418" y="3992"/>
                  <a:pt x="9418" y="4016"/>
                </a:cubicBezTo>
                <a:lnTo>
                  <a:pt x="9430" y="4016"/>
                </a:lnTo>
                <a:cubicBezTo>
                  <a:pt x="9430" y="4016"/>
                  <a:pt x="9442" y="4016"/>
                  <a:pt x="9442" y="4028"/>
                </a:cubicBezTo>
                <a:lnTo>
                  <a:pt x="9942" y="4028"/>
                </a:lnTo>
                <a:cubicBezTo>
                  <a:pt x="9954" y="4028"/>
                  <a:pt x="9954" y="4028"/>
                  <a:pt x="9966" y="4016"/>
                </a:cubicBezTo>
                <a:lnTo>
                  <a:pt x="9978" y="4016"/>
                </a:lnTo>
                <a:cubicBezTo>
                  <a:pt x="10002" y="4016"/>
                  <a:pt x="10002" y="4016"/>
                  <a:pt x="10014" y="3992"/>
                </a:cubicBezTo>
                <a:lnTo>
                  <a:pt x="10026" y="3992"/>
                </a:lnTo>
                <a:cubicBezTo>
                  <a:pt x="10038" y="3992"/>
                  <a:pt x="10038" y="3992"/>
                  <a:pt x="10061" y="3980"/>
                </a:cubicBezTo>
                <a:cubicBezTo>
                  <a:pt x="10061" y="3980"/>
                  <a:pt x="10073" y="3980"/>
                  <a:pt x="10073" y="3968"/>
                </a:cubicBezTo>
                <a:cubicBezTo>
                  <a:pt x="10085" y="3968"/>
                  <a:pt x="10085" y="3956"/>
                  <a:pt x="10097" y="3956"/>
                </a:cubicBezTo>
                <a:cubicBezTo>
                  <a:pt x="10097" y="3956"/>
                  <a:pt x="10121" y="3956"/>
                  <a:pt x="10121" y="3933"/>
                </a:cubicBezTo>
                <a:cubicBezTo>
                  <a:pt x="10133" y="3933"/>
                  <a:pt x="10133" y="3921"/>
                  <a:pt x="10145" y="3921"/>
                </a:cubicBezTo>
                <a:cubicBezTo>
                  <a:pt x="10145" y="3921"/>
                  <a:pt x="10157" y="3921"/>
                  <a:pt x="10157" y="3909"/>
                </a:cubicBezTo>
                <a:cubicBezTo>
                  <a:pt x="10180" y="3909"/>
                  <a:pt x="10180" y="3897"/>
                  <a:pt x="10192" y="3897"/>
                </a:cubicBezTo>
                <a:cubicBezTo>
                  <a:pt x="10192" y="3897"/>
                  <a:pt x="10204" y="3897"/>
                  <a:pt x="10204" y="3873"/>
                </a:cubicBezTo>
                <a:cubicBezTo>
                  <a:pt x="10216" y="3873"/>
                  <a:pt x="10216" y="3861"/>
                  <a:pt x="10240" y="3861"/>
                </a:cubicBezTo>
                <a:cubicBezTo>
                  <a:pt x="10240" y="3861"/>
                  <a:pt x="10252" y="3861"/>
                  <a:pt x="10252" y="3849"/>
                </a:cubicBezTo>
                <a:cubicBezTo>
                  <a:pt x="10264" y="3849"/>
                  <a:pt x="10264" y="3837"/>
                  <a:pt x="10276" y="3837"/>
                </a:cubicBezTo>
                <a:cubicBezTo>
                  <a:pt x="10276" y="3837"/>
                  <a:pt x="10300" y="3837"/>
                  <a:pt x="10300" y="3814"/>
                </a:cubicBezTo>
                <a:cubicBezTo>
                  <a:pt x="10311" y="3814"/>
                  <a:pt x="10311" y="3802"/>
                  <a:pt x="10323" y="3802"/>
                </a:cubicBezTo>
                <a:cubicBezTo>
                  <a:pt x="10323" y="3802"/>
                  <a:pt x="10335" y="3802"/>
                  <a:pt x="10335" y="3790"/>
                </a:cubicBezTo>
                <a:cubicBezTo>
                  <a:pt x="10359" y="3778"/>
                  <a:pt x="10371" y="3778"/>
                  <a:pt x="10371" y="3754"/>
                </a:cubicBezTo>
                <a:cubicBezTo>
                  <a:pt x="10823" y="3373"/>
                  <a:pt x="10835" y="2802"/>
                  <a:pt x="10490" y="2468"/>
                </a:cubicBezTo>
                <a:lnTo>
                  <a:pt x="8275" y="242"/>
                </a:lnTo>
                <a:cubicBezTo>
                  <a:pt x="8109" y="81"/>
                  <a:pt x="7889" y="0"/>
                  <a:pt x="76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Rectangle 2">
            <a:extLst>
              <a:ext uri="{FF2B5EF4-FFF2-40B4-BE49-F238E27FC236}">
                <a16:creationId xmlns:a16="http://schemas.microsoft.com/office/drawing/2014/main" id="{911C19D8-F671-47F6-975E-1D97D3FD7C72}"/>
              </a:ext>
            </a:extLst>
          </p:cNvPr>
          <p:cNvSpPr/>
          <p:nvPr/>
        </p:nvSpPr>
        <p:spPr>
          <a:xfrm>
            <a:off x="2437962" y="4087505"/>
            <a:ext cx="6500367" cy="738664"/>
          </a:xfrm>
          <a:prstGeom prst="rect">
            <a:avLst/>
          </a:prstGeom>
        </p:spPr>
        <p:txBody>
          <a:bodyPr wrap="square">
            <a:spAutoFit/>
          </a:bodyPr>
          <a:lstStyle/>
          <a:p>
            <a:r>
              <a:rPr lang="en-US" dirty="0">
                <a:hlinkClick r:id="rId3"/>
              </a:rPr>
              <a:t>https://www.nngroup.com/articles/ten-usability-heuristics/</a:t>
            </a:r>
            <a:endParaRPr lang="en-US" dirty="0"/>
          </a:p>
          <a:p>
            <a:endParaRPr lang="en-US" dirty="0"/>
          </a:p>
          <a:p>
            <a:r>
              <a:rPr lang="en-US" dirty="0">
                <a:hlinkClick r:id="rId4"/>
              </a:rPr>
              <a:t>https://medium.com/@erangatl/10-usability-heuristics-explained-caa5903faba2</a:t>
            </a:r>
            <a:endParaRPr lang="fa-IR" dirty="0"/>
          </a:p>
        </p:txBody>
      </p:sp>
      <p:sp>
        <p:nvSpPr>
          <p:cNvPr id="6" name="TextBox 5">
            <a:extLst>
              <a:ext uri="{FF2B5EF4-FFF2-40B4-BE49-F238E27FC236}">
                <a16:creationId xmlns:a16="http://schemas.microsoft.com/office/drawing/2014/main" id="{E892F64C-8538-4963-ABB8-78D13F9D3BE0}"/>
              </a:ext>
            </a:extLst>
          </p:cNvPr>
          <p:cNvSpPr txBox="1"/>
          <p:nvPr/>
        </p:nvSpPr>
        <p:spPr>
          <a:xfrm>
            <a:off x="5028246" y="3706722"/>
            <a:ext cx="1648408" cy="307777"/>
          </a:xfrm>
          <a:prstGeom prst="rect">
            <a:avLst/>
          </a:prstGeom>
          <a:noFill/>
        </p:spPr>
        <p:txBody>
          <a:bodyPr wrap="square" rtlCol="0">
            <a:spAutoFit/>
          </a:bodyPr>
          <a:lstStyle/>
          <a:p>
            <a:r>
              <a:rPr lang="en-US" b="1" i="1" u="sng" dirty="0" err="1">
                <a:solidFill>
                  <a:schemeClr val="accent5">
                    <a:lumMod val="60000"/>
                    <a:lumOff val="40000"/>
                  </a:schemeClr>
                </a:solidFill>
              </a:rPr>
              <a:t>Nima</a:t>
            </a:r>
            <a:r>
              <a:rPr lang="en-US" b="1" i="1" u="sng" dirty="0">
                <a:solidFill>
                  <a:schemeClr val="accent5">
                    <a:lumMod val="60000"/>
                    <a:lumOff val="40000"/>
                  </a:schemeClr>
                </a:solidFill>
              </a:rPr>
              <a:t> </a:t>
            </a:r>
            <a:r>
              <a:rPr lang="en-US" b="1" i="1" u="sng" dirty="0" err="1">
                <a:solidFill>
                  <a:schemeClr val="accent5">
                    <a:lumMod val="60000"/>
                    <a:lumOff val="40000"/>
                  </a:schemeClr>
                </a:solidFill>
              </a:rPr>
              <a:t>Atashin</a:t>
            </a:r>
            <a:endParaRPr lang="en-US" b="1" i="1" u="sng" dirty="0">
              <a:solidFill>
                <a:schemeClr val="accent5">
                  <a:lumMod val="60000"/>
                  <a:lumOff val="40000"/>
                </a:schemeClr>
              </a:solidFill>
            </a:endParaRPr>
          </a:p>
        </p:txBody>
      </p:sp>
    </p:spTree>
    <p:extLst>
      <p:ext uri="{BB962C8B-B14F-4D97-AF65-F5344CB8AC3E}">
        <p14:creationId xmlns:p14="http://schemas.microsoft.com/office/powerpoint/2010/main" val="13799331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0"/>
          <p:cNvSpPr txBox="1">
            <a:spLocks noGrp="1"/>
          </p:cNvSpPr>
          <p:nvPr>
            <p:ph type="title"/>
          </p:nvPr>
        </p:nvSpPr>
        <p:spPr>
          <a:xfrm>
            <a:off x="436727" y="362525"/>
            <a:ext cx="6892120" cy="515100"/>
          </a:xfrm>
          <a:prstGeom prst="rect">
            <a:avLst/>
          </a:prstGeom>
        </p:spPr>
        <p:txBody>
          <a:bodyPr spcFirstLastPara="1" wrap="square" lIns="91425" tIns="91425" rIns="91425" bIns="91425" anchor="t" anchorCtr="0">
            <a:noAutofit/>
          </a:bodyPr>
          <a:lstStyle/>
          <a:p>
            <a:pPr algn="l"/>
            <a:r>
              <a:rPr lang="en-US" dirty="0">
                <a:solidFill>
                  <a:schemeClr val="bg1"/>
                </a:solidFill>
              </a:rPr>
              <a:t>1</a:t>
            </a:r>
            <a:r>
              <a:rPr lang="en-US" b="1" dirty="0">
                <a:solidFill>
                  <a:schemeClr val="bg1"/>
                </a:solidFill>
              </a:rPr>
              <a:t>: Visibility of system status</a:t>
            </a:r>
          </a:p>
        </p:txBody>
      </p:sp>
      <p:sp>
        <p:nvSpPr>
          <p:cNvPr id="66" name="Google Shape;153;p30"/>
          <p:cNvSpPr txBox="1">
            <a:spLocks/>
          </p:cNvSpPr>
          <p:nvPr/>
        </p:nvSpPr>
        <p:spPr>
          <a:xfrm>
            <a:off x="436727" y="1204173"/>
            <a:ext cx="8529851" cy="64858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dirty="0">
                <a:solidFill>
                  <a:schemeClr val="bg1"/>
                </a:solidFill>
              </a:rPr>
              <a:t>The system should always keep users informed about what is going on, through appropriate feedback within reasonable time.</a:t>
            </a:r>
          </a:p>
        </p:txBody>
      </p:sp>
      <p:pic>
        <p:nvPicPr>
          <p:cNvPr id="8" name="Picture 7">
            <a:extLst>
              <a:ext uri="{FF2B5EF4-FFF2-40B4-BE49-F238E27FC236}">
                <a16:creationId xmlns:a16="http://schemas.microsoft.com/office/drawing/2014/main" id="{768F7AF4-CA81-44C9-9A2B-9D7688A60DD8}"/>
              </a:ext>
            </a:extLst>
          </p:cNvPr>
          <p:cNvPicPr>
            <a:picLocks noChangeAspect="1"/>
          </p:cNvPicPr>
          <p:nvPr/>
        </p:nvPicPr>
        <p:blipFill>
          <a:blip r:embed="rId3"/>
          <a:stretch>
            <a:fillRect/>
          </a:stretch>
        </p:blipFill>
        <p:spPr>
          <a:xfrm>
            <a:off x="436727" y="2179307"/>
            <a:ext cx="3574856" cy="1627148"/>
          </a:xfrm>
          <a:prstGeom prst="rect">
            <a:avLst/>
          </a:prstGeom>
        </p:spPr>
      </p:pic>
      <p:pic>
        <p:nvPicPr>
          <p:cNvPr id="10" name="Picture 9">
            <a:extLst>
              <a:ext uri="{FF2B5EF4-FFF2-40B4-BE49-F238E27FC236}">
                <a16:creationId xmlns:a16="http://schemas.microsoft.com/office/drawing/2014/main" id="{C1D376BC-8B86-4BB5-AC40-49F69D88B918}"/>
              </a:ext>
            </a:extLst>
          </p:cNvPr>
          <p:cNvPicPr>
            <a:picLocks noChangeAspect="1"/>
          </p:cNvPicPr>
          <p:nvPr/>
        </p:nvPicPr>
        <p:blipFill>
          <a:blip r:embed="rId4"/>
          <a:stretch>
            <a:fillRect/>
          </a:stretch>
        </p:blipFill>
        <p:spPr>
          <a:xfrm>
            <a:off x="4042983" y="2179307"/>
            <a:ext cx="4923596" cy="2309537"/>
          </a:xfrm>
          <a:prstGeom prst="rect">
            <a:avLst/>
          </a:prstGeom>
        </p:spPr>
      </p:pic>
    </p:spTree>
    <p:extLst>
      <p:ext uri="{BB962C8B-B14F-4D97-AF65-F5344CB8AC3E}">
        <p14:creationId xmlns:p14="http://schemas.microsoft.com/office/powerpoint/2010/main" val="30784901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0"/>
          <p:cNvSpPr txBox="1">
            <a:spLocks noGrp="1"/>
          </p:cNvSpPr>
          <p:nvPr>
            <p:ph type="title"/>
          </p:nvPr>
        </p:nvSpPr>
        <p:spPr>
          <a:xfrm>
            <a:off x="436727" y="362525"/>
            <a:ext cx="6892120" cy="515100"/>
          </a:xfrm>
          <a:prstGeom prst="rect">
            <a:avLst/>
          </a:prstGeom>
        </p:spPr>
        <p:txBody>
          <a:bodyPr spcFirstLastPara="1" wrap="square" lIns="91425" tIns="91425" rIns="91425" bIns="91425" anchor="t" anchorCtr="0">
            <a:noAutofit/>
          </a:bodyPr>
          <a:lstStyle/>
          <a:p>
            <a:pPr algn="l"/>
            <a:r>
              <a:rPr lang="en-US" b="1" dirty="0">
                <a:solidFill>
                  <a:schemeClr val="bg1"/>
                </a:solidFill>
              </a:rPr>
              <a:t>2</a:t>
            </a:r>
            <a:r>
              <a:rPr lang="en-US" dirty="0">
                <a:solidFill>
                  <a:schemeClr val="bg1"/>
                </a:solidFill>
              </a:rPr>
              <a:t>: </a:t>
            </a:r>
            <a:r>
              <a:rPr lang="en-US" b="1" dirty="0">
                <a:solidFill>
                  <a:schemeClr val="bg1"/>
                </a:solidFill>
              </a:rPr>
              <a:t>Match between system and the real world</a:t>
            </a:r>
          </a:p>
        </p:txBody>
      </p:sp>
      <p:sp>
        <p:nvSpPr>
          <p:cNvPr id="66" name="Google Shape;153;p30"/>
          <p:cNvSpPr txBox="1">
            <a:spLocks/>
          </p:cNvSpPr>
          <p:nvPr/>
        </p:nvSpPr>
        <p:spPr>
          <a:xfrm>
            <a:off x="436727" y="1092496"/>
            <a:ext cx="8529851" cy="8293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dirty="0">
                <a:solidFill>
                  <a:schemeClr val="bg1"/>
                </a:solidFill>
              </a:rPr>
              <a:t>The system should speak the users' language, with words, phrases and concepts familiar to the user, rather than system-oriented terms.</a:t>
            </a:r>
          </a:p>
        </p:txBody>
      </p:sp>
      <p:pic>
        <p:nvPicPr>
          <p:cNvPr id="5" name="Picture 4">
            <a:extLst>
              <a:ext uri="{FF2B5EF4-FFF2-40B4-BE49-F238E27FC236}">
                <a16:creationId xmlns:a16="http://schemas.microsoft.com/office/drawing/2014/main" id="{AAB76E10-BDD6-4DD8-BC78-FED184642729}"/>
              </a:ext>
            </a:extLst>
          </p:cNvPr>
          <p:cNvPicPr>
            <a:picLocks noChangeAspect="1"/>
          </p:cNvPicPr>
          <p:nvPr/>
        </p:nvPicPr>
        <p:blipFill>
          <a:blip r:embed="rId3"/>
          <a:stretch>
            <a:fillRect/>
          </a:stretch>
        </p:blipFill>
        <p:spPr>
          <a:xfrm>
            <a:off x="594153" y="1921835"/>
            <a:ext cx="3812187" cy="2859140"/>
          </a:xfrm>
          <a:prstGeom prst="rect">
            <a:avLst/>
          </a:prstGeom>
        </p:spPr>
      </p:pic>
      <p:pic>
        <p:nvPicPr>
          <p:cNvPr id="7" name="Picture 6">
            <a:extLst>
              <a:ext uri="{FF2B5EF4-FFF2-40B4-BE49-F238E27FC236}">
                <a16:creationId xmlns:a16="http://schemas.microsoft.com/office/drawing/2014/main" id="{034CFA31-FAD0-44A2-AFE6-81816978CAD3}"/>
              </a:ext>
            </a:extLst>
          </p:cNvPr>
          <p:cNvPicPr>
            <a:picLocks noChangeAspect="1"/>
          </p:cNvPicPr>
          <p:nvPr/>
        </p:nvPicPr>
        <p:blipFill>
          <a:blip r:embed="rId4"/>
          <a:stretch>
            <a:fillRect/>
          </a:stretch>
        </p:blipFill>
        <p:spPr>
          <a:xfrm>
            <a:off x="4667349" y="2289769"/>
            <a:ext cx="4038220" cy="1863794"/>
          </a:xfrm>
          <a:prstGeom prst="rect">
            <a:avLst/>
          </a:prstGeom>
        </p:spPr>
      </p:pic>
    </p:spTree>
    <p:extLst>
      <p:ext uri="{BB962C8B-B14F-4D97-AF65-F5344CB8AC3E}">
        <p14:creationId xmlns:p14="http://schemas.microsoft.com/office/powerpoint/2010/main" val="4330521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0"/>
          <p:cNvSpPr txBox="1">
            <a:spLocks noGrp="1"/>
          </p:cNvSpPr>
          <p:nvPr>
            <p:ph type="title"/>
          </p:nvPr>
        </p:nvSpPr>
        <p:spPr>
          <a:xfrm>
            <a:off x="436727" y="362525"/>
            <a:ext cx="6892120" cy="515100"/>
          </a:xfrm>
          <a:prstGeom prst="rect">
            <a:avLst/>
          </a:prstGeom>
        </p:spPr>
        <p:txBody>
          <a:bodyPr spcFirstLastPara="1" wrap="square" lIns="91425" tIns="91425" rIns="91425" bIns="91425" anchor="t" anchorCtr="0">
            <a:noAutofit/>
          </a:bodyPr>
          <a:lstStyle/>
          <a:p>
            <a:pPr algn="l"/>
            <a:r>
              <a:rPr lang="en-US" b="1" dirty="0">
                <a:solidFill>
                  <a:schemeClr val="bg1"/>
                </a:solidFill>
              </a:rPr>
              <a:t>3</a:t>
            </a:r>
            <a:r>
              <a:rPr lang="en-US" dirty="0">
                <a:solidFill>
                  <a:schemeClr val="bg1"/>
                </a:solidFill>
              </a:rPr>
              <a:t>: </a:t>
            </a:r>
            <a:r>
              <a:rPr lang="en-US" b="1" dirty="0">
                <a:solidFill>
                  <a:schemeClr val="bg1"/>
                </a:solidFill>
              </a:rPr>
              <a:t>User control and freedom</a:t>
            </a:r>
            <a:br>
              <a:rPr lang="en-US" b="1" dirty="0">
                <a:solidFill>
                  <a:schemeClr val="bg1"/>
                </a:solidFill>
              </a:rPr>
            </a:br>
            <a:endParaRPr lang="en-US" b="1" dirty="0">
              <a:solidFill>
                <a:schemeClr val="bg1"/>
              </a:solidFill>
            </a:endParaRPr>
          </a:p>
        </p:txBody>
      </p:sp>
      <p:sp>
        <p:nvSpPr>
          <p:cNvPr id="66" name="Google Shape;153;p30"/>
          <p:cNvSpPr txBox="1">
            <a:spLocks/>
          </p:cNvSpPr>
          <p:nvPr/>
        </p:nvSpPr>
        <p:spPr>
          <a:xfrm>
            <a:off x="436727" y="1092496"/>
            <a:ext cx="8529851" cy="8293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dirty="0">
                <a:solidFill>
                  <a:schemeClr val="bg1"/>
                </a:solidFill>
              </a:rPr>
              <a:t>Users often choose system functions by mistake and will need a clearly marked "emergency exit" to leave the unwanted state. </a:t>
            </a:r>
            <a:r>
              <a:rPr lang="en-US" sz="1600" u="sng" dirty="0">
                <a:solidFill>
                  <a:schemeClr val="bg1"/>
                </a:solidFill>
              </a:rPr>
              <a:t>Support undo and redo</a:t>
            </a:r>
            <a:r>
              <a:rPr lang="en-US" sz="1600" dirty="0">
                <a:solidFill>
                  <a:schemeClr val="bg1"/>
                </a:solidFill>
              </a:rPr>
              <a:t>.</a:t>
            </a:r>
          </a:p>
          <a:p>
            <a:endParaRPr lang="en-US" sz="1600" dirty="0">
              <a:solidFill>
                <a:schemeClr val="bg1"/>
              </a:solidFill>
            </a:endParaRPr>
          </a:p>
          <a:p>
            <a:endParaRPr lang="en-US" sz="1600" dirty="0">
              <a:solidFill>
                <a:schemeClr val="bg1"/>
              </a:solidFill>
            </a:endParaRPr>
          </a:p>
        </p:txBody>
      </p:sp>
      <p:pic>
        <p:nvPicPr>
          <p:cNvPr id="7" name="Picture 6">
            <a:extLst>
              <a:ext uri="{FF2B5EF4-FFF2-40B4-BE49-F238E27FC236}">
                <a16:creationId xmlns:a16="http://schemas.microsoft.com/office/drawing/2014/main" id="{3F29E6C9-6C84-45B0-930D-D2F73F861E00}"/>
              </a:ext>
            </a:extLst>
          </p:cNvPr>
          <p:cNvPicPr>
            <a:picLocks noChangeAspect="1"/>
          </p:cNvPicPr>
          <p:nvPr/>
        </p:nvPicPr>
        <p:blipFill>
          <a:blip r:embed="rId3"/>
          <a:stretch>
            <a:fillRect/>
          </a:stretch>
        </p:blipFill>
        <p:spPr>
          <a:xfrm>
            <a:off x="4805916" y="1940376"/>
            <a:ext cx="3646967" cy="2562579"/>
          </a:xfrm>
          <a:prstGeom prst="rect">
            <a:avLst/>
          </a:prstGeom>
        </p:spPr>
      </p:pic>
      <p:pic>
        <p:nvPicPr>
          <p:cNvPr id="11" name="Picture 10">
            <a:extLst>
              <a:ext uri="{FF2B5EF4-FFF2-40B4-BE49-F238E27FC236}">
                <a16:creationId xmlns:a16="http://schemas.microsoft.com/office/drawing/2014/main" id="{4BD77D2D-C026-4BDF-AF1B-A85390E49657}"/>
              </a:ext>
            </a:extLst>
          </p:cNvPr>
          <p:cNvPicPr>
            <a:picLocks noChangeAspect="1"/>
          </p:cNvPicPr>
          <p:nvPr/>
        </p:nvPicPr>
        <p:blipFill>
          <a:blip r:embed="rId4"/>
          <a:stretch>
            <a:fillRect/>
          </a:stretch>
        </p:blipFill>
        <p:spPr>
          <a:xfrm>
            <a:off x="861238" y="2317459"/>
            <a:ext cx="3285714" cy="1571429"/>
          </a:xfrm>
          <a:prstGeom prst="rect">
            <a:avLst/>
          </a:prstGeom>
        </p:spPr>
      </p:pic>
    </p:spTree>
    <p:extLst>
      <p:ext uri="{BB962C8B-B14F-4D97-AF65-F5344CB8AC3E}">
        <p14:creationId xmlns:p14="http://schemas.microsoft.com/office/powerpoint/2010/main" val="1553079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0"/>
          <p:cNvSpPr txBox="1">
            <a:spLocks noGrp="1"/>
          </p:cNvSpPr>
          <p:nvPr>
            <p:ph type="title"/>
          </p:nvPr>
        </p:nvSpPr>
        <p:spPr>
          <a:xfrm>
            <a:off x="436727" y="362525"/>
            <a:ext cx="6892120" cy="515100"/>
          </a:xfrm>
          <a:prstGeom prst="rect">
            <a:avLst/>
          </a:prstGeom>
        </p:spPr>
        <p:txBody>
          <a:bodyPr spcFirstLastPara="1" wrap="square" lIns="91425" tIns="91425" rIns="91425" bIns="91425" anchor="t" anchorCtr="0">
            <a:noAutofit/>
          </a:bodyPr>
          <a:lstStyle/>
          <a:p>
            <a:pPr algn="l"/>
            <a:r>
              <a:rPr lang="en-US" b="1" dirty="0">
                <a:solidFill>
                  <a:schemeClr val="bg1"/>
                </a:solidFill>
              </a:rPr>
              <a:t>4:</a:t>
            </a:r>
            <a:r>
              <a:rPr lang="en-US" dirty="0">
                <a:solidFill>
                  <a:schemeClr val="bg1"/>
                </a:solidFill>
              </a:rPr>
              <a:t> </a:t>
            </a:r>
            <a:r>
              <a:rPr lang="en-US" b="1" dirty="0">
                <a:solidFill>
                  <a:schemeClr val="bg1"/>
                </a:solidFill>
              </a:rPr>
              <a:t>Consistency and standards</a:t>
            </a:r>
            <a:br>
              <a:rPr lang="en-US" b="1" dirty="0">
                <a:solidFill>
                  <a:schemeClr val="bg1"/>
                </a:solidFill>
              </a:rPr>
            </a:br>
            <a:r>
              <a:rPr lang="en-US" b="1" dirty="0">
                <a:solidFill>
                  <a:schemeClr val="bg1"/>
                </a:solidFill>
              </a:rPr>
              <a:t/>
            </a:r>
            <a:br>
              <a:rPr lang="en-US" b="1" dirty="0">
                <a:solidFill>
                  <a:schemeClr val="bg1"/>
                </a:solidFill>
              </a:rPr>
            </a:br>
            <a:endParaRPr lang="en-US" b="1" dirty="0">
              <a:solidFill>
                <a:schemeClr val="bg1"/>
              </a:solidFill>
            </a:endParaRPr>
          </a:p>
        </p:txBody>
      </p:sp>
      <p:sp>
        <p:nvSpPr>
          <p:cNvPr id="66" name="Google Shape;153;p30"/>
          <p:cNvSpPr txBox="1">
            <a:spLocks/>
          </p:cNvSpPr>
          <p:nvPr/>
        </p:nvSpPr>
        <p:spPr>
          <a:xfrm>
            <a:off x="436727" y="1092496"/>
            <a:ext cx="8529851" cy="344760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i="1" dirty="0">
                <a:solidFill>
                  <a:schemeClr val="bg1"/>
                </a:solidFill>
              </a:rPr>
              <a:t>Users should not have to wonder whether different words, situations, or actions mean the same thing.</a:t>
            </a:r>
          </a:p>
          <a:p>
            <a:endParaRPr lang="en-US" sz="1600" i="1" dirty="0">
              <a:solidFill>
                <a:schemeClr val="bg1"/>
              </a:solidFill>
            </a:endParaRPr>
          </a:p>
          <a:p>
            <a:pPr marL="285750" indent="-285750">
              <a:buFont typeface="Arial" panose="020B0604020202020204" pitchFamily="34" charset="0"/>
              <a:buChar char="•"/>
            </a:pPr>
            <a:r>
              <a:rPr lang="en-US" sz="1600" dirty="0">
                <a:solidFill>
                  <a:schemeClr val="bg1"/>
                </a:solidFill>
              </a:rPr>
              <a:t>You will always find sign-in, profile details and shopping cart information at the top right corner.</a:t>
            </a:r>
          </a:p>
          <a:p>
            <a:endParaRPr lang="en-US" sz="1600" i="1" dirty="0">
              <a:solidFill>
                <a:schemeClr val="bg1"/>
              </a:solidFill>
            </a:endParaRPr>
          </a:p>
          <a:p>
            <a:endParaRPr lang="en-US" sz="1600" i="1" dirty="0">
              <a:solidFill>
                <a:schemeClr val="bg1"/>
              </a:solidFill>
            </a:endParaRPr>
          </a:p>
          <a:p>
            <a:endParaRPr lang="en-US" sz="1600" i="1" dirty="0">
              <a:solidFill>
                <a:schemeClr val="bg1"/>
              </a:solidFill>
            </a:endParaRPr>
          </a:p>
          <a:p>
            <a:endParaRPr lang="en-US" sz="1600" i="1" dirty="0">
              <a:solidFill>
                <a:schemeClr val="bg1"/>
              </a:solidFill>
            </a:endParaRPr>
          </a:p>
          <a:p>
            <a:endParaRPr lang="en-US" sz="1600" i="1" dirty="0">
              <a:solidFill>
                <a:schemeClr val="bg1"/>
              </a:solidFill>
            </a:endParaRPr>
          </a:p>
          <a:p>
            <a:endParaRPr lang="en-US" sz="1600" i="1" dirty="0">
              <a:solidFill>
                <a:schemeClr val="bg1"/>
              </a:solidFill>
            </a:endParaRPr>
          </a:p>
          <a:p>
            <a:endParaRPr lang="en-US" sz="1600" dirty="0">
              <a:solidFill>
                <a:schemeClr val="bg1"/>
              </a:solidFill>
            </a:endParaRPr>
          </a:p>
        </p:txBody>
      </p:sp>
      <p:pic>
        <p:nvPicPr>
          <p:cNvPr id="7" name="Picture 6">
            <a:extLst>
              <a:ext uri="{FF2B5EF4-FFF2-40B4-BE49-F238E27FC236}">
                <a16:creationId xmlns:a16="http://schemas.microsoft.com/office/drawing/2014/main" id="{F3DF1B66-338B-4A62-844E-CB13117B75C6}"/>
              </a:ext>
            </a:extLst>
          </p:cNvPr>
          <p:cNvPicPr>
            <a:picLocks noChangeAspect="1"/>
          </p:cNvPicPr>
          <p:nvPr/>
        </p:nvPicPr>
        <p:blipFill>
          <a:blip r:embed="rId3"/>
          <a:stretch>
            <a:fillRect/>
          </a:stretch>
        </p:blipFill>
        <p:spPr>
          <a:xfrm>
            <a:off x="1005952" y="2510386"/>
            <a:ext cx="7029450" cy="752475"/>
          </a:xfrm>
          <a:prstGeom prst="rect">
            <a:avLst/>
          </a:prstGeom>
        </p:spPr>
      </p:pic>
      <p:pic>
        <p:nvPicPr>
          <p:cNvPr id="9" name="Picture 8">
            <a:extLst>
              <a:ext uri="{FF2B5EF4-FFF2-40B4-BE49-F238E27FC236}">
                <a16:creationId xmlns:a16="http://schemas.microsoft.com/office/drawing/2014/main" id="{91C93F00-7614-421D-A3E7-9F4A4D624BBE}"/>
              </a:ext>
            </a:extLst>
          </p:cNvPr>
          <p:cNvPicPr>
            <a:picLocks noChangeAspect="1"/>
          </p:cNvPicPr>
          <p:nvPr/>
        </p:nvPicPr>
        <p:blipFill>
          <a:blip r:embed="rId4"/>
          <a:stretch>
            <a:fillRect/>
          </a:stretch>
        </p:blipFill>
        <p:spPr>
          <a:xfrm>
            <a:off x="824977" y="3477732"/>
            <a:ext cx="7391400" cy="1104900"/>
          </a:xfrm>
          <a:prstGeom prst="rect">
            <a:avLst/>
          </a:prstGeom>
        </p:spPr>
      </p:pic>
    </p:spTree>
    <p:extLst>
      <p:ext uri="{BB962C8B-B14F-4D97-AF65-F5344CB8AC3E}">
        <p14:creationId xmlns:p14="http://schemas.microsoft.com/office/powerpoint/2010/main" val="39976961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0"/>
          <p:cNvSpPr txBox="1">
            <a:spLocks noGrp="1"/>
          </p:cNvSpPr>
          <p:nvPr>
            <p:ph type="title"/>
          </p:nvPr>
        </p:nvSpPr>
        <p:spPr>
          <a:xfrm>
            <a:off x="436727" y="362525"/>
            <a:ext cx="6892120" cy="515100"/>
          </a:xfrm>
          <a:prstGeom prst="rect">
            <a:avLst/>
          </a:prstGeom>
        </p:spPr>
        <p:txBody>
          <a:bodyPr spcFirstLastPara="1" wrap="square" lIns="91425" tIns="91425" rIns="91425" bIns="91425" anchor="t" anchorCtr="0">
            <a:noAutofit/>
          </a:bodyPr>
          <a:lstStyle/>
          <a:p>
            <a:pPr algn="l"/>
            <a:r>
              <a:rPr lang="en-US" b="1" dirty="0">
                <a:solidFill>
                  <a:schemeClr val="bg1"/>
                </a:solidFill>
              </a:rPr>
              <a:t>5</a:t>
            </a:r>
            <a:r>
              <a:rPr lang="en-US" dirty="0">
                <a:solidFill>
                  <a:schemeClr val="bg1"/>
                </a:solidFill>
              </a:rPr>
              <a:t>: </a:t>
            </a:r>
            <a:r>
              <a:rPr lang="en-US" b="1" dirty="0">
                <a:solidFill>
                  <a:schemeClr val="bg1"/>
                </a:solidFill>
              </a:rPr>
              <a:t>Error prevention</a:t>
            </a:r>
            <a:r>
              <a:rPr lang="en-US" b="1" dirty="0">
                <a:solidFill>
                  <a:srgbClr val="FFFF00"/>
                </a:solidFill>
              </a:rPr>
              <a:t/>
            </a:r>
            <a:br>
              <a:rPr lang="en-US" b="1" dirty="0">
                <a:solidFill>
                  <a:srgbClr val="FFFF00"/>
                </a:solidFill>
              </a:rPr>
            </a:br>
            <a:r>
              <a:rPr lang="en-US" b="1" dirty="0">
                <a:solidFill>
                  <a:srgbClr val="FFFF00"/>
                </a:solidFill>
              </a:rPr>
              <a:t/>
            </a:r>
            <a:br>
              <a:rPr lang="en-US" b="1" dirty="0">
                <a:solidFill>
                  <a:srgbClr val="FFFF00"/>
                </a:solidFill>
              </a:rPr>
            </a:br>
            <a:endParaRPr lang="en-US" b="1" dirty="0">
              <a:solidFill>
                <a:srgbClr val="FFFF00"/>
              </a:solidFill>
            </a:endParaRPr>
          </a:p>
        </p:txBody>
      </p:sp>
      <p:sp>
        <p:nvSpPr>
          <p:cNvPr id="66" name="Google Shape;153;p30"/>
          <p:cNvSpPr txBox="1">
            <a:spLocks/>
          </p:cNvSpPr>
          <p:nvPr/>
        </p:nvSpPr>
        <p:spPr>
          <a:xfrm>
            <a:off x="436727" y="1092496"/>
            <a:ext cx="8529851" cy="8293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bg1"/>
                </a:solidFill>
              </a:rPr>
              <a:t>Even better than good error messages is a careful design which prevents a problem from occurring in the first place. Either eliminate error-prone conditions or check for them and present users with a confirmation option before they commit to the action.</a:t>
            </a:r>
          </a:p>
          <a:p>
            <a:endParaRPr lang="en-US" dirty="0">
              <a:solidFill>
                <a:schemeClr val="bg1"/>
              </a:solidFill>
            </a:endParaRPr>
          </a:p>
        </p:txBody>
      </p:sp>
      <p:pic>
        <p:nvPicPr>
          <p:cNvPr id="5" name="Picture 4">
            <a:extLst>
              <a:ext uri="{FF2B5EF4-FFF2-40B4-BE49-F238E27FC236}">
                <a16:creationId xmlns:a16="http://schemas.microsoft.com/office/drawing/2014/main" id="{D912762E-51AE-4469-8EFE-3E4F23E89667}"/>
              </a:ext>
            </a:extLst>
          </p:cNvPr>
          <p:cNvPicPr>
            <a:picLocks noChangeAspect="1"/>
          </p:cNvPicPr>
          <p:nvPr/>
        </p:nvPicPr>
        <p:blipFill>
          <a:blip r:embed="rId3"/>
          <a:stretch>
            <a:fillRect/>
          </a:stretch>
        </p:blipFill>
        <p:spPr>
          <a:xfrm>
            <a:off x="754469" y="2263234"/>
            <a:ext cx="3115783" cy="2224369"/>
          </a:xfrm>
          <a:prstGeom prst="rect">
            <a:avLst/>
          </a:prstGeom>
        </p:spPr>
      </p:pic>
      <p:pic>
        <p:nvPicPr>
          <p:cNvPr id="19" name="Picture 18">
            <a:extLst>
              <a:ext uri="{FF2B5EF4-FFF2-40B4-BE49-F238E27FC236}">
                <a16:creationId xmlns:a16="http://schemas.microsoft.com/office/drawing/2014/main" id="{9A8DEA48-0641-4BA8-A93B-FC3B9FDFFDF9}"/>
              </a:ext>
            </a:extLst>
          </p:cNvPr>
          <p:cNvPicPr>
            <a:picLocks noChangeAspect="1"/>
          </p:cNvPicPr>
          <p:nvPr/>
        </p:nvPicPr>
        <p:blipFill>
          <a:blip r:embed="rId4"/>
          <a:stretch>
            <a:fillRect/>
          </a:stretch>
        </p:blipFill>
        <p:spPr>
          <a:xfrm>
            <a:off x="4040371" y="2263234"/>
            <a:ext cx="4776201" cy="1404999"/>
          </a:xfrm>
          <a:prstGeom prst="rect">
            <a:avLst/>
          </a:prstGeom>
        </p:spPr>
      </p:pic>
    </p:spTree>
    <p:extLst>
      <p:ext uri="{BB962C8B-B14F-4D97-AF65-F5344CB8AC3E}">
        <p14:creationId xmlns:p14="http://schemas.microsoft.com/office/powerpoint/2010/main" val="1009368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0"/>
          <p:cNvSpPr txBox="1">
            <a:spLocks noGrp="1"/>
          </p:cNvSpPr>
          <p:nvPr>
            <p:ph type="title"/>
          </p:nvPr>
        </p:nvSpPr>
        <p:spPr>
          <a:xfrm>
            <a:off x="436727" y="362525"/>
            <a:ext cx="6892120" cy="515100"/>
          </a:xfrm>
          <a:prstGeom prst="rect">
            <a:avLst/>
          </a:prstGeom>
        </p:spPr>
        <p:txBody>
          <a:bodyPr spcFirstLastPara="1" wrap="square" lIns="91425" tIns="91425" rIns="91425" bIns="91425" anchor="t" anchorCtr="0">
            <a:noAutofit/>
          </a:bodyPr>
          <a:lstStyle/>
          <a:p>
            <a:pPr algn="l"/>
            <a:r>
              <a:rPr lang="en-US" b="1" dirty="0">
                <a:solidFill>
                  <a:schemeClr val="bg1"/>
                </a:solidFill>
              </a:rPr>
              <a:t>6</a:t>
            </a:r>
            <a:r>
              <a:rPr lang="en-US" dirty="0">
                <a:solidFill>
                  <a:schemeClr val="bg1"/>
                </a:solidFill>
              </a:rPr>
              <a:t>: </a:t>
            </a:r>
            <a:r>
              <a:rPr lang="en-US" b="1" dirty="0">
                <a:solidFill>
                  <a:schemeClr val="bg1"/>
                </a:solidFill>
              </a:rPr>
              <a:t>Recognition rather than recall</a:t>
            </a:r>
            <a:br>
              <a:rPr lang="en-US" b="1" dirty="0">
                <a:solidFill>
                  <a:schemeClr val="bg1"/>
                </a:solidFill>
              </a:rPr>
            </a:br>
            <a:r>
              <a:rPr lang="en-US" b="1" dirty="0">
                <a:solidFill>
                  <a:schemeClr val="bg1"/>
                </a:solidFill>
              </a:rPr>
              <a:t/>
            </a:r>
            <a:br>
              <a:rPr lang="en-US" b="1" dirty="0">
                <a:solidFill>
                  <a:schemeClr val="bg1"/>
                </a:solidFill>
              </a:rPr>
            </a:br>
            <a:endParaRPr lang="en-US" b="1" dirty="0">
              <a:solidFill>
                <a:schemeClr val="bg1"/>
              </a:solidFill>
            </a:endParaRPr>
          </a:p>
        </p:txBody>
      </p:sp>
      <p:sp>
        <p:nvSpPr>
          <p:cNvPr id="66" name="Google Shape;153;p30"/>
          <p:cNvSpPr txBox="1">
            <a:spLocks/>
          </p:cNvSpPr>
          <p:nvPr/>
        </p:nvSpPr>
        <p:spPr>
          <a:xfrm>
            <a:off x="436727" y="1092496"/>
            <a:ext cx="8529851" cy="8293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dirty="0">
                <a:solidFill>
                  <a:schemeClr val="bg1"/>
                </a:solidFill>
              </a:rPr>
              <a:t>Minimize the user's memory load by making objects, actions, and options visible. The user should not have to remember information from one part of the dialogue to another. Instructions for use of the system should be visible or easily retrievable whenever appropriate.</a:t>
            </a:r>
          </a:p>
          <a:p>
            <a:endParaRPr lang="en-US" sz="1600" dirty="0">
              <a:solidFill>
                <a:schemeClr val="bg1"/>
              </a:solidFill>
            </a:endParaRPr>
          </a:p>
          <a:p>
            <a:pPr marL="285750" indent="-285750">
              <a:buFont typeface="Arial" panose="020B0604020202020204" pitchFamily="34" charset="0"/>
              <a:buChar char="•"/>
            </a:pPr>
            <a:r>
              <a:rPr lang="en-US" dirty="0">
                <a:solidFill>
                  <a:schemeClr val="bg1"/>
                </a:solidFill>
              </a:rPr>
              <a:t>When you google, it gives you list suggestions as you type in based on your previous searches and related most searches. It also lists your matching bookmarks as well.</a:t>
            </a:r>
            <a:endParaRPr lang="en-US" sz="1600" dirty="0">
              <a:solidFill>
                <a:schemeClr val="bg1"/>
              </a:solidFill>
            </a:endParaRPr>
          </a:p>
          <a:p>
            <a:endParaRPr lang="en-US" sz="1600" dirty="0">
              <a:solidFill>
                <a:schemeClr val="bg1"/>
              </a:solidFill>
            </a:endParaRPr>
          </a:p>
        </p:txBody>
      </p:sp>
      <p:pic>
        <p:nvPicPr>
          <p:cNvPr id="3" name="Picture 2">
            <a:extLst>
              <a:ext uri="{FF2B5EF4-FFF2-40B4-BE49-F238E27FC236}">
                <a16:creationId xmlns:a16="http://schemas.microsoft.com/office/drawing/2014/main" id="{11FFB3AA-17E8-4AF0-83A5-7072AC045923}"/>
              </a:ext>
            </a:extLst>
          </p:cNvPr>
          <p:cNvPicPr>
            <a:picLocks noChangeAspect="1"/>
          </p:cNvPicPr>
          <p:nvPr/>
        </p:nvPicPr>
        <p:blipFill>
          <a:blip r:embed="rId3"/>
          <a:stretch>
            <a:fillRect/>
          </a:stretch>
        </p:blipFill>
        <p:spPr>
          <a:xfrm>
            <a:off x="2973527" y="2871349"/>
            <a:ext cx="3196946" cy="1909626"/>
          </a:xfrm>
          <a:prstGeom prst="rect">
            <a:avLst/>
          </a:prstGeom>
        </p:spPr>
      </p:pic>
    </p:spTree>
    <p:extLst>
      <p:ext uri="{BB962C8B-B14F-4D97-AF65-F5344CB8AC3E}">
        <p14:creationId xmlns:p14="http://schemas.microsoft.com/office/powerpoint/2010/main" val="42293505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0"/>
          <p:cNvSpPr txBox="1">
            <a:spLocks noGrp="1"/>
          </p:cNvSpPr>
          <p:nvPr>
            <p:ph type="title"/>
          </p:nvPr>
        </p:nvSpPr>
        <p:spPr>
          <a:xfrm>
            <a:off x="436727" y="362525"/>
            <a:ext cx="6892120" cy="515100"/>
          </a:xfrm>
          <a:prstGeom prst="rect">
            <a:avLst/>
          </a:prstGeom>
        </p:spPr>
        <p:txBody>
          <a:bodyPr spcFirstLastPara="1" wrap="square" lIns="91425" tIns="91425" rIns="91425" bIns="91425" anchor="t" anchorCtr="0">
            <a:noAutofit/>
          </a:bodyPr>
          <a:lstStyle/>
          <a:p>
            <a:pPr algn="l"/>
            <a:r>
              <a:rPr lang="en-US" b="1" dirty="0">
                <a:solidFill>
                  <a:schemeClr val="bg1"/>
                </a:solidFill>
              </a:rPr>
              <a:t>7: Flexibility and efficiency of use</a:t>
            </a:r>
            <a:br>
              <a:rPr lang="en-US" b="1" dirty="0">
                <a:solidFill>
                  <a:schemeClr val="bg1"/>
                </a:solidFill>
              </a:rPr>
            </a:br>
            <a:r>
              <a:rPr lang="en-US" b="1" dirty="0">
                <a:solidFill>
                  <a:schemeClr val="bg1"/>
                </a:solidFill>
              </a:rPr>
              <a:t/>
            </a:r>
            <a:br>
              <a:rPr lang="en-US" b="1" dirty="0">
                <a:solidFill>
                  <a:schemeClr val="bg1"/>
                </a:solidFill>
              </a:rPr>
            </a:br>
            <a:r>
              <a:rPr lang="en-US" b="1" dirty="0">
                <a:solidFill>
                  <a:schemeClr val="bg1"/>
                </a:solidFill>
              </a:rPr>
              <a:t/>
            </a:r>
            <a:br>
              <a:rPr lang="en-US" b="1" dirty="0">
                <a:solidFill>
                  <a:schemeClr val="bg1"/>
                </a:solidFill>
              </a:rPr>
            </a:br>
            <a:endParaRPr lang="en-US" b="1" dirty="0">
              <a:solidFill>
                <a:schemeClr val="bg1"/>
              </a:solidFill>
            </a:endParaRPr>
          </a:p>
        </p:txBody>
      </p:sp>
      <p:sp>
        <p:nvSpPr>
          <p:cNvPr id="66" name="Google Shape;153;p30"/>
          <p:cNvSpPr txBox="1">
            <a:spLocks/>
          </p:cNvSpPr>
          <p:nvPr/>
        </p:nvSpPr>
        <p:spPr>
          <a:xfrm>
            <a:off x="436727" y="1092496"/>
            <a:ext cx="8529851" cy="368847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dirty="0">
                <a:solidFill>
                  <a:schemeClr val="bg1"/>
                </a:solidFill>
              </a:rPr>
              <a:t>In user-interface design, we often focus on first-time users. But, in many cases, the system will be used again and again. So designing for expert users means we must </a:t>
            </a:r>
            <a:r>
              <a:rPr lang="en-US" sz="1600" b="1" dirty="0">
                <a:solidFill>
                  <a:schemeClr val="bg1"/>
                </a:solidFill>
              </a:rPr>
              <a:t>balance </a:t>
            </a:r>
            <a:r>
              <a:rPr lang="en-US" sz="1600" u="sng" dirty="0">
                <a:solidFill>
                  <a:schemeClr val="bg1"/>
                </a:solidFill>
              </a:rPr>
              <a:t>learnability</a:t>
            </a:r>
            <a:r>
              <a:rPr lang="en-US" sz="1600" b="1" dirty="0">
                <a:solidFill>
                  <a:schemeClr val="bg1"/>
                </a:solidFill>
              </a:rPr>
              <a:t> </a:t>
            </a:r>
            <a:r>
              <a:rPr lang="en-US" sz="1600" dirty="0">
                <a:solidFill>
                  <a:schemeClr val="bg1"/>
                </a:solidFill>
              </a:rPr>
              <a:t>with</a:t>
            </a:r>
            <a:r>
              <a:rPr lang="en-US" sz="1600" b="1" dirty="0">
                <a:solidFill>
                  <a:schemeClr val="bg1"/>
                </a:solidFill>
              </a:rPr>
              <a:t> </a:t>
            </a:r>
            <a:r>
              <a:rPr lang="en-US" sz="1600" u="sng" dirty="0">
                <a:solidFill>
                  <a:schemeClr val="bg1"/>
                </a:solidFill>
                <a:hlinkClick r:id="rId3">
                  <a:extLst>
                    <a:ext uri="{A12FA001-AC4F-418D-AE19-62706E023703}">
                      <ahyp:hlinkClr xmlns="" xmlns:ahyp="http://schemas.microsoft.com/office/drawing/2018/hyperlinkcolor" val="tx"/>
                    </a:ext>
                  </a:extLst>
                </a:hlinkClick>
              </a:rPr>
              <a:t>productivity</a:t>
            </a:r>
            <a:r>
              <a:rPr lang="en-US" sz="1600" b="1" dirty="0">
                <a:solidFill>
                  <a:schemeClr val="bg1"/>
                </a:solidFill>
              </a:rPr>
              <a:t> </a:t>
            </a:r>
            <a:r>
              <a:rPr lang="en-US" sz="1600" dirty="0">
                <a:solidFill>
                  <a:schemeClr val="bg1"/>
                </a:solidFill>
              </a:rPr>
              <a:t>and</a:t>
            </a:r>
            <a:r>
              <a:rPr lang="en-US" sz="1600" b="1" dirty="0">
                <a:solidFill>
                  <a:schemeClr val="bg1"/>
                </a:solidFill>
              </a:rPr>
              <a:t> </a:t>
            </a:r>
            <a:r>
              <a:rPr lang="en-US" sz="1600" u="sng" dirty="0">
                <a:solidFill>
                  <a:schemeClr val="bg1"/>
                </a:solidFill>
              </a:rPr>
              <a:t>efficiency</a:t>
            </a:r>
            <a:r>
              <a:rPr lang="en-US" sz="1600" dirty="0">
                <a:solidFill>
                  <a:schemeClr val="bg1"/>
                </a:solidFill>
              </a:rPr>
              <a:t>.</a:t>
            </a:r>
          </a:p>
          <a:p>
            <a:endParaRPr lang="en-US" sz="1600" dirty="0">
              <a:solidFill>
                <a:schemeClr val="bg1"/>
              </a:solidFill>
            </a:endParaRPr>
          </a:p>
          <a:p>
            <a:r>
              <a:rPr lang="en-US" sz="1600" dirty="0">
                <a:solidFill>
                  <a:schemeClr val="bg1"/>
                </a:solidFill>
              </a:rPr>
              <a:t>An </a:t>
            </a:r>
            <a:r>
              <a:rPr lang="en-US" sz="1600" b="1" dirty="0">
                <a:solidFill>
                  <a:schemeClr val="bg1"/>
                </a:solidFill>
              </a:rPr>
              <a:t>accelerator</a:t>
            </a:r>
            <a:r>
              <a:rPr lang="en-US" sz="1600" dirty="0">
                <a:solidFill>
                  <a:schemeClr val="bg1"/>
                </a:solidFill>
              </a:rPr>
              <a:t> is a UI feature that speeds up an interaction or process.</a:t>
            </a:r>
            <a:r>
              <a:rPr lang="en-US" sz="1600" dirty="0"/>
              <a:t> </a:t>
            </a:r>
          </a:p>
          <a:p>
            <a:r>
              <a:rPr lang="en-US" sz="1600" dirty="0">
                <a:solidFill>
                  <a:schemeClr val="bg1"/>
                </a:solidFill>
              </a:rPr>
              <a:t>Common accelerators include:</a:t>
            </a:r>
          </a:p>
          <a:p>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Keyboard shortcuts</a:t>
            </a:r>
          </a:p>
          <a:p>
            <a:pPr marL="285750"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Macros (allowing users to link together certain actions, to be triggered via a single control)</a:t>
            </a:r>
          </a:p>
          <a:p>
            <a:pPr marL="285750" indent="-285750">
              <a:buFont typeface="Arial" panose="020B0604020202020204" pitchFamily="34" charset="0"/>
              <a:buChar char="•"/>
            </a:pPr>
            <a:endParaRPr lang="en-US" sz="1600" b="1" dirty="0">
              <a:solidFill>
                <a:schemeClr val="bg1"/>
              </a:solidFill>
            </a:endParaRPr>
          </a:p>
          <a:p>
            <a:pPr marL="285750" indent="-285750">
              <a:buFont typeface="Arial" panose="020B0604020202020204" pitchFamily="34" charset="0"/>
              <a:buChar char="•"/>
            </a:pPr>
            <a:r>
              <a:rPr lang="en-US" sz="1600" dirty="0">
                <a:solidFill>
                  <a:schemeClr val="bg1"/>
                </a:solidFill>
              </a:rPr>
              <a:t>Touch gestures (e.g., long press, double tap, swipe)</a:t>
            </a:r>
            <a:endParaRPr lang="en-US" sz="1600" b="1" dirty="0">
              <a:solidFill>
                <a:schemeClr val="bg1"/>
              </a:solidFill>
            </a:endParaRPr>
          </a:p>
        </p:txBody>
      </p:sp>
    </p:spTree>
    <p:extLst>
      <p:ext uri="{BB962C8B-B14F-4D97-AF65-F5344CB8AC3E}">
        <p14:creationId xmlns:p14="http://schemas.microsoft.com/office/powerpoint/2010/main" val="22709803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5204" y="757450"/>
            <a:ext cx="3910083" cy="2347416"/>
          </a:xfrm>
        </p:spPr>
        <p:txBody>
          <a:bodyPr/>
          <a:lstStyle/>
          <a:p>
            <a:r>
              <a:rPr lang="en-US" b="1" dirty="0">
                <a:solidFill>
                  <a:schemeClr val="bg1"/>
                </a:solidFill>
              </a:rPr>
              <a:t>What user experience (UX) means and how it matters</a:t>
            </a:r>
          </a:p>
        </p:txBody>
      </p:sp>
      <p:sp>
        <p:nvSpPr>
          <p:cNvPr id="3" name="Title 2"/>
          <p:cNvSpPr>
            <a:spLocks noGrp="1"/>
          </p:cNvSpPr>
          <p:nvPr>
            <p:ph type="title" idx="2"/>
          </p:nvPr>
        </p:nvSpPr>
        <p:spPr>
          <a:xfrm>
            <a:off x="4892722" y="3819574"/>
            <a:ext cx="2563482" cy="1178100"/>
          </a:xfrm>
        </p:spPr>
        <p:txBody>
          <a:bodyPr/>
          <a:lstStyle/>
          <a:p>
            <a:r>
              <a:rPr lang="en-US" sz="2000" dirty="0"/>
              <a:t>Marzieh </a:t>
            </a:r>
            <a:r>
              <a:rPr lang="en-US" sz="2000" dirty="0" err="1"/>
              <a:t>Alidadi</a:t>
            </a:r>
            <a:endParaRPr lang="en-US" sz="2000" dirty="0"/>
          </a:p>
        </p:txBody>
      </p:sp>
      <p:sp>
        <p:nvSpPr>
          <p:cNvPr id="5" name="Google Shape;9620;p68"/>
          <p:cNvSpPr/>
          <p:nvPr/>
        </p:nvSpPr>
        <p:spPr>
          <a:xfrm flipH="1">
            <a:off x="4565176" y="825689"/>
            <a:ext cx="600502" cy="457200"/>
          </a:xfrm>
          <a:custGeom>
            <a:avLst/>
            <a:gdLst/>
            <a:ahLst/>
            <a:cxnLst/>
            <a:rect l="l" t="t" r="r" b="b"/>
            <a:pathLst>
              <a:path w="10836" h="10708" extrusionOk="0">
                <a:moveTo>
                  <a:pt x="7677" y="328"/>
                </a:moveTo>
                <a:cubicBezTo>
                  <a:pt x="7821" y="328"/>
                  <a:pt x="7960" y="378"/>
                  <a:pt x="8061" y="480"/>
                </a:cubicBezTo>
                <a:lnTo>
                  <a:pt x="10288" y="2706"/>
                </a:lnTo>
                <a:cubicBezTo>
                  <a:pt x="10502" y="2897"/>
                  <a:pt x="10490" y="3278"/>
                  <a:pt x="10252" y="3516"/>
                </a:cubicBezTo>
                <a:cubicBezTo>
                  <a:pt x="10125" y="3643"/>
                  <a:pt x="9961" y="3709"/>
                  <a:pt x="9802" y="3709"/>
                </a:cubicBezTo>
                <a:cubicBezTo>
                  <a:pt x="9661" y="3709"/>
                  <a:pt x="9524" y="3657"/>
                  <a:pt x="9418" y="3552"/>
                </a:cubicBezTo>
                <a:lnTo>
                  <a:pt x="8264" y="2385"/>
                </a:lnTo>
                <a:cubicBezTo>
                  <a:pt x="8234" y="2355"/>
                  <a:pt x="8195" y="2340"/>
                  <a:pt x="8156" y="2340"/>
                </a:cubicBezTo>
                <a:cubicBezTo>
                  <a:pt x="8118" y="2340"/>
                  <a:pt x="8079" y="2355"/>
                  <a:pt x="8049" y="2385"/>
                </a:cubicBezTo>
                <a:cubicBezTo>
                  <a:pt x="7990" y="2444"/>
                  <a:pt x="7990" y="2540"/>
                  <a:pt x="8049" y="2599"/>
                </a:cubicBezTo>
                <a:lnTo>
                  <a:pt x="8930" y="3480"/>
                </a:lnTo>
                <a:lnTo>
                  <a:pt x="7811" y="4587"/>
                </a:lnTo>
                <a:cubicBezTo>
                  <a:pt x="7549" y="4861"/>
                  <a:pt x="7382" y="5207"/>
                  <a:pt x="7335" y="5564"/>
                </a:cubicBezTo>
                <a:cubicBezTo>
                  <a:pt x="7287" y="5921"/>
                  <a:pt x="7371" y="6290"/>
                  <a:pt x="7561" y="6588"/>
                </a:cubicBezTo>
                <a:cubicBezTo>
                  <a:pt x="7930" y="7171"/>
                  <a:pt x="7859" y="7838"/>
                  <a:pt x="7728" y="8028"/>
                </a:cubicBezTo>
                <a:cubicBezTo>
                  <a:pt x="7644" y="8016"/>
                  <a:pt x="7406" y="7897"/>
                  <a:pt x="6751" y="7350"/>
                </a:cubicBezTo>
                <a:cubicBezTo>
                  <a:pt x="6335" y="6993"/>
                  <a:pt x="5835" y="6528"/>
                  <a:pt x="5311" y="6004"/>
                </a:cubicBezTo>
                <a:lnTo>
                  <a:pt x="5204" y="5897"/>
                </a:lnTo>
                <a:lnTo>
                  <a:pt x="5180" y="5873"/>
                </a:lnTo>
                <a:cubicBezTo>
                  <a:pt x="5085" y="5778"/>
                  <a:pt x="4977" y="5695"/>
                  <a:pt x="4894" y="5588"/>
                </a:cubicBezTo>
                <a:lnTo>
                  <a:pt x="4846" y="5540"/>
                </a:lnTo>
                <a:lnTo>
                  <a:pt x="4739" y="5445"/>
                </a:lnTo>
                <a:cubicBezTo>
                  <a:pt x="4239" y="4921"/>
                  <a:pt x="3763" y="4409"/>
                  <a:pt x="3406" y="3992"/>
                </a:cubicBezTo>
                <a:cubicBezTo>
                  <a:pt x="2858" y="3337"/>
                  <a:pt x="2751" y="3099"/>
                  <a:pt x="2715" y="3028"/>
                </a:cubicBezTo>
                <a:cubicBezTo>
                  <a:pt x="2805" y="2970"/>
                  <a:pt x="2986" y="2926"/>
                  <a:pt x="3210" y="2926"/>
                </a:cubicBezTo>
                <a:cubicBezTo>
                  <a:pt x="3492" y="2926"/>
                  <a:pt x="3843" y="2995"/>
                  <a:pt x="4168" y="3194"/>
                </a:cubicBezTo>
                <a:cubicBezTo>
                  <a:pt x="4416" y="3353"/>
                  <a:pt x="4715" y="3430"/>
                  <a:pt x="5014" y="3430"/>
                </a:cubicBezTo>
                <a:cubicBezTo>
                  <a:pt x="5073" y="3430"/>
                  <a:pt x="5133" y="3427"/>
                  <a:pt x="5192" y="3421"/>
                </a:cubicBezTo>
                <a:cubicBezTo>
                  <a:pt x="5549" y="3373"/>
                  <a:pt x="5894" y="3194"/>
                  <a:pt x="6156" y="2944"/>
                </a:cubicBezTo>
                <a:lnTo>
                  <a:pt x="7275" y="1825"/>
                </a:lnTo>
                <a:lnTo>
                  <a:pt x="7359" y="1909"/>
                </a:lnTo>
                <a:cubicBezTo>
                  <a:pt x="7394" y="1938"/>
                  <a:pt x="7433" y="1953"/>
                  <a:pt x="7470" y="1953"/>
                </a:cubicBezTo>
                <a:cubicBezTo>
                  <a:pt x="7507" y="1953"/>
                  <a:pt x="7543" y="1938"/>
                  <a:pt x="7573" y="1909"/>
                </a:cubicBezTo>
                <a:cubicBezTo>
                  <a:pt x="7633" y="1849"/>
                  <a:pt x="7633" y="1766"/>
                  <a:pt x="7573" y="1706"/>
                </a:cubicBezTo>
                <a:lnTo>
                  <a:pt x="7204" y="1337"/>
                </a:lnTo>
                <a:lnTo>
                  <a:pt x="7192" y="1313"/>
                </a:lnTo>
                <a:cubicBezTo>
                  <a:pt x="7025" y="1123"/>
                  <a:pt x="7013" y="837"/>
                  <a:pt x="7144" y="635"/>
                </a:cubicBezTo>
                <a:cubicBezTo>
                  <a:pt x="7168" y="587"/>
                  <a:pt x="7204" y="539"/>
                  <a:pt x="7228" y="516"/>
                </a:cubicBezTo>
                <a:cubicBezTo>
                  <a:pt x="7353" y="390"/>
                  <a:pt x="7518" y="328"/>
                  <a:pt x="7677" y="328"/>
                </a:cubicBezTo>
                <a:close/>
                <a:moveTo>
                  <a:pt x="7667" y="0"/>
                </a:moveTo>
                <a:cubicBezTo>
                  <a:pt x="7428" y="0"/>
                  <a:pt x="7186" y="93"/>
                  <a:pt x="7001" y="277"/>
                </a:cubicBezTo>
                <a:cubicBezTo>
                  <a:pt x="6644" y="635"/>
                  <a:pt x="6632" y="1194"/>
                  <a:pt x="6978" y="1539"/>
                </a:cubicBezTo>
                <a:lnTo>
                  <a:pt x="7037" y="1599"/>
                </a:lnTo>
                <a:lnTo>
                  <a:pt x="5918" y="2718"/>
                </a:lnTo>
                <a:cubicBezTo>
                  <a:pt x="5651" y="2985"/>
                  <a:pt x="5292" y="3125"/>
                  <a:pt x="4942" y="3125"/>
                </a:cubicBezTo>
                <a:cubicBezTo>
                  <a:pt x="4715" y="3125"/>
                  <a:pt x="4491" y="3066"/>
                  <a:pt x="4299" y="2944"/>
                </a:cubicBezTo>
                <a:cubicBezTo>
                  <a:pt x="3965" y="2730"/>
                  <a:pt x="3596" y="2623"/>
                  <a:pt x="3215" y="2623"/>
                </a:cubicBezTo>
                <a:cubicBezTo>
                  <a:pt x="2882" y="2623"/>
                  <a:pt x="2584" y="2706"/>
                  <a:pt x="2453" y="2849"/>
                </a:cubicBezTo>
                <a:cubicBezTo>
                  <a:pt x="2322" y="2980"/>
                  <a:pt x="2418" y="3194"/>
                  <a:pt x="2525" y="3385"/>
                </a:cubicBezTo>
                <a:cubicBezTo>
                  <a:pt x="2632" y="3564"/>
                  <a:pt x="2810" y="3802"/>
                  <a:pt x="3049" y="4087"/>
                </a:cubicBezTo>
                <a:cubicBezTo>
                  <a:pt x="3394" y="4504"/>
                  <a:pt x="3846" y="5004"/>
                  <a:pt x="4370" y="5540"/>
                </a:cubicBezTo>
                <a:lnTo>
                  <a:pt x="3180" y="6731"/>
                </a:lnTo>
                <a:cubicBezTo>
                  <a:pt x="2763" y="7147"/>
                  <a:pt x="2346" y="7600"/>
                  <a:pt x="1965" y="8064"/>
                </a:cubicBezTo>
                <a:lnTo>
                  <a:pt x="84" y="10291"/>
                </a:lnTo>
                <a:cubicBezTo>
                  <a:pt x="1" y="10398"/>
                  <a:pt x="1" y="10541"/>
                  <a:pt x="84" y="10636"/>
                </a:cubicBezTo>
                <a:cubicBezTo>
                  <a:pt x="132" y="10683"/>
                  <a:pt x="191" y="10707"/>
                  <a:pt x="251" y="10707"/>
                </a:cubicBezTo>
                <a:cubicBezTo>
                  <a:pt x="310" y="10707"/>
                  <a:pt x="370" y="10683"/>
                  <a:pt x="429" y="10636"/>
                </a:cubicBezTo>
                <a:lnTo>
                  <a:pt x="2572" y="8850"/>
                </a:lnTo>
                <a:cubicBezTo>
                  <a:pt x="2632" y="8790"/>
                  <a:pt x="2644" y="8695"/>
                  <a:pt x="2584" y="8636"/>
                </a:cubicBezTo>
                <a:cubicBezTo>
                  <a:pt x="2552" y="8603"/>
                  <a:pt x="2512" y="8585"/>
                  <a:pt x="2472" y="8585"/>
                </a:cubicBezTo>
                <a:cubicBezTo>
                  <a:pt x="2440" y="8585"/>
                  <a:pt x="2409" y="8597"/>
                  <a:pt x="2382" y="8624"/>
                </a:cubicBezTo>
                <a:lnTo>
                  <a:pt x="739" y="9993"/>
                </a:lnTo>
                <a:lnTo>
                  <a:pt x="2191" y="8266"/>
                </a:lnTo>
                <a:cubicBezTo>
                  <a:pt x="2560" y="7826"/>
                  <a:pt x="2965" y="7374"/>
                  <a:pt x="3382" y="6957"/>
                </a:cubicBezTo>
                <a:lnTo>
                  <a:pt x="4573" y="5766"/>
                </a:lnTo>
                <a:lnTo>
                  <a:pt x="4585" y="5778"/>
                </a:lnTo>
                <a:lnTo>
                  <a:pt x="4763" y="5957"/>
                </a:lnTo>
                <a:lnTo>
                  <a:pt x="4942" y="6135"/>
                </a:lnTo>
                <a:lnTo>
                  <a:pt x="4954" y="6159"/>
                </a:lnTo>
                <a:lnTo>
                  <a:pt x="3763" y="7350"/>
                </a:lnTo>
                <a:cubicBezTo>
                  <a:pt x="3537" y="7564"/>
                  <a:pt x="3299" y="7790"/>
                  <a:pt x="3084" y="8005"/>
                </a:cubicBezTo>
                <a:cubicBezTo>
                  <a:pt x="3025" y="8064"/>
                  <a:pt x="3025" y="8147"/>
                  <a:pt x="3061" y="8207"/>
                </a:cubicBezTo>
                <a:cubicBezTo>
                  <a:pt x="3092" y="8238"/>
                  <a:pt x="3133" y="8253"/>
                  <a:pt x="3174" y="8253"/>
                </a:cubicBezTo>
                <a:cubicBezTo>
                  <a:pt x="3211" y="8253"/>
                  <a:pt x="3247" y="8241"/>
                  <a:pt x="3275" y="8219"/>
                </a:cubicBezTo>
                <a:cubicBezTo>
                  <a:pt x="3513" y="8005"/>
                  <a:pt x="3751" y="7778"/>
                  <a:pt x="3977" y="7552"/>
                </a:cubicBezTo>
                <a:lnTo>
                  <a:pt x="5168" y="6361"/>
                </a:lnTo>
                <a:cubicBezTo>
                  <a:pt x="5704" y="6885"/>
                  <a:pt x="6204" y="7350"/>
                  <a:pt x="6620" y="7683"/>
                </a:cubicBezTo>
                <a:cubicBezTo>
                  <a:pt x="6906" y="7921"/>
                  <a:pt x="7144" y="8088"/>
                  <a:pt x="7323" y="8207"/>
                </a:cubicBezTo>
                <a:cubicBezTo>
                  <a:pt x="7442" y="8278"/>
                  <a:pt x="7573" y="8362"/>
                  <a:pt x="7692" y="8362"/>
                </a:cubicBezTo>
                <a:cubicBezTo>
                  <a:pt x="7752" y="8362"/>
                  <a:pt x="7811" y="8338"/>
                  <a:pt x="7859" y="8302"/>
                </a:cubicBezTo>
                <a:cubicBezTo>
                  <a:pt x="7990" y="8159"/>
                  <a:pt x="8073" y="7862"/>
                  <a:pt x="8073" y="7540"/>
                </a:cubicBezTo>
                <a:cubicBezTo>
                  <a:pt x="8073" y="7171"/>
                  <a:pt x="7954" y="6778"/>
                  <a:pt x="7763" y="6457"/>
                </a:cubicBezTo>
                <a:cubicBezTo>
                  <a:pt x="7454" y="5957"/>
                  <a:pt x="7549" y="5278"/>
                  <a:pt x="7990" y="4826"/>
                </a:cubicBezTo>
                <a:lnTo>
                  <a:pt x="9109" y="3718"/>
                </a:lnTo>
                <a:lnTo>
                  <a:pt x="9168" y="3778"/>
                </a:lnTo>
                <a:lnTo>
                  <a:pt x="9192" y="3802"/>
                </a:lnTo>
                <a:lnTo>
                  <a:pt x="9216" y="3814"/>
                </a:lnTo>
                <a:cubicBezTo>
                  <a:pt x="9216" y="3814"/>
                  <a:pt x="9228" y="3837"/>
                  <a:pt x="9240" y="3837"/>
                </a:cubicBezTo>
                <a:cubicBezTo>
                  <a:pt x="9240" y="3837"/>
                  <a:pt x="9252" y="3837"/>
                  <a:pt x="9252" y="3849"/>
                </a:cubicBezTo>
                <a:lnTo>
                  <a:pt x="9264" y="3861"/>
                </a:lnTo>
                <a:cubicBezTo>
                  <a:pt x="9264" y="3861"/>
                  <a:pt x="9287" y="3861"/>
                  <a:pt x="9287" y="3873"/>
                </a:cubicBezTo>
                <a:lnTo>
                  <a:pt x="9299" y="3897"/>
                </a:lnTo>
                <a:cubicBezTo>
                  <a:pt x="9299" y="3897"/>
                  <a:pt x="9311" y="3897"/>
                  <a:pt x="9311" y="3909"/>
                </a:cubicBezTo>
                <a:lnTo>
                  <a:pt x="9323" y="3921"/>
                </a:lnTo>
                <a:cubicBezTo>
                  <a:pt x="9323" y="3921"/>
                  <a:pt x="9347" y="3921"/>
                  <a:pt x="9347" y="3933"/>
                </a:cubicBezTo>
                <a:lnTo>
                  <a:pt x="9359" y="3956"/>
                </a:lnTo>
                <a:cubicBezTo>
                  <a:pt x="9359" y="3956"/>
                  <a:pt x="9371" y="3956"/>
                  <a:pt x="9371" y="3968"/>
                </a:cubicBezTo>
                <a:cubicBezTo>
                  <a:pt x="9371" y="3968"/>
                  <a:pt x="9383" y="3968"/>
                  <a:pt x="9383" y="3980"/>
                </a:cubicBezTo>
                <a:cubicBezTo>
                  <a:pt x="9383" y="3980"/>
                  <a:pt x="9407" y="3980"/>
                  <a:pt x="9407" y="3992"/>
                </a:cubicBezTo>
                <a:cubicBezTo>
                  <a:pt x="9407" y="3992"/>
                  <a:pt x="9418" y="3992"/>
                  <a:pt x="9418" y="4016"/>
                </a:cubicBezTo>
                <a:lnTo>
                  <a:pt x="9430" y="4016"/>
                </a:lnTo>
                <a:cubicBezTo>
                  <a:pt x="9430" y="4016"/>
                  <a:pt x="9442" y="4016"/>
                  <a:pt x="9442" y="4028"/>
                </a:cubicBezTo>
                <a:lnTo>
                  <a:pt x="9942" y="4028"/>
                </a:lnTo>
                <a:cubicBezTo>
                  <a:pt x="9954" y="4028"/>
                  <a:pt x="9954" y="4028"/>
                  <a:pt x="9966" y="4016"/>
                </a:cubicBezTo>
                <a:lnTo>
                  <a:pt x="9978" y="4016"/>
                </a:lnTo>
                <a:cubicBezTo>
                  <a:pt x="10002" y="4016"/>
                  <a:pt x="10002" y="4016"/>
                  <a:pt x="10014" y="3992"/>
                </a:cubicBezTo>
                <a:lnTo>
                  <a:pt x="10026" y="3992"/>
                </a:lnTo>
                <a:cubicBezTo>
                  <a:pt x="10038" y="3992"/>
                  <a:pt x="10038" y="3992"/>
                  <a:pt x="10061" y="3980"/>
                </a:cubicBezTo>
                <a:cubicBezTo>
                  <a:pt x="10061" y="3980"/>
                  <a:pt x="10073" y="3980"/>
                  <a:pt x="10073" y="3968"/>
                </a:cubicBezTo>
                <a:cubicBezTo>
                  <a:pt x="10085" y="3968"/>
                  <a:pt x="10085" y="3956"/>
                  <a:pt x="10097" y="3956"/>
                </a:cubicBezTo>
                <a:cubicBezTo>
                  <a:pt x="10097" y="3956"/>
                  <a:pt x="10121" y="3956"/>
                  <a:pt x="10121" y="3933"/>
                </a:cubicBezTo>
                <a:cubicBezTo>
                  <a:pt x="10133" y="3933"/>
                  <a:pt x="10133" y="3921"/>
                  <a:pt x="10145" y="3921"/>
                </a:cubicBezTo>
                <a:cubicBezTo>
                  <a:pt x="10145" y="3921"/>
                  <a:pt x="10157" y="3921"/>
                  <a:pt x="10157" y="3909"/>
                </a:cubicBezTo>
                <a:cubicBezTo>
                  <a:pt x="10180" y="3909"/>
                  <a:pt x="10180" y="3897"/>
                  <a:pt x="10192" y="3897"/>
                </a:cubicBezTo>
                <a:cubicBezTo>
                  <a:pt x="10192" y="3897"/>
                  <a:pt x="10204" y="3897"/>
                  <a:pt x="10204" y="3873"/>
                </a:cubicBezTo>
                <a:cubicBezTo>
                  <a:pt x="10216" y="3873"/>
                  <a:pt x="10216" y="3861"/>
                  <a:pt x="10240" y="3861"/>
                </a:cubicBezTo>
                <a:cubicBezTo>
                  <a:pt x="10240" y="3861"/>
                  <a:pt x="10252" y="3861"/>
                  <a:pt x="10252" y="3849"/>
                </a:cubicBezTo>
                <a:cubicBezTo>
                  <a:pt x="10264" y="3849"/>
                  <a:pt x="10264" y="3837"/>
                  <a:pt x="10276" y="3837"/>
                </a:cubicBezTo>
                <a:cubicBezTo>
                  <a:pt x="10276" y="3837"/>
                  <a:pt x="10300" y="3837"/>
                  <a:pt x="10300" y="3814"/>
                </a:cubicBezTo>
                <a:cubicBezTo>
                  <a:pt x="10311" y="3814"/>
                  <a:pt x="10311" y="3802"/>
                  <a:pt x="10323" y="3802"/>
                </a:cubicBezTo>
                <a:cubicBezTo>
                  <a:pt x="10323" y="3802"/>
                  <a:pt x="10335" y="3802"/>
                  <a:pt x="10335" y="3790"/>
                </a:cubicBezTo>
                <a:cubicBezTo>
                  <a:pt x="10359" y="3778"/>
                  <a:pt x="10371" y="3778"/>
                  <a:pt x="10371" y="3754"/>
                </a:cubicBezTo>
                <a:cubicBezTo>
                  <a:pt x="10823" y="3373"/>
                  <a:pt x="10835" y="2802"/>
                  <a:pt x="10490" y="2468"/>
                </a:cubicBezTo>
                <a:lnTo>
                  <a:pt x="8275" y="242"/>
                </a:lnTo>
                <a:cubicBezTo>
                  <a:pt x="8109" y="81"/>
                  <a:pt x="7889" y="0"/>
                  <a:pt x="76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4655411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0"/>
          <p:cNvSpPr txBox="1">
            <a:spLocks noGrp="1"/>
          </p:cNvSpPr>
          <p:nvPr>
            <p:ph type="title"/>
          </p:nvPr>
        </p:nvSpPr>
        <p:spPr>
          <a:xfrm>
            <a:off x="436727" y="362525"/>
            <a:ext cx="6892120" cy="515100"/>
          </a:xfrm>
          <a:prstGeom prst="rect">
            <a:avLst/>
          </a:prstGeom>
        </p:spPr>
        <p:txBody>
          <a:bodyPr spcFirstLastPara="1" wrap="square" lIns="91425" tIns="91425" rIns="91425" bIns="91425" anchor="t" anchorCtr="0">
            <a:noAutofit/>
          </a:bodyPr>
          <a:lstStyle/>
          <a:p>
            <a:pPr algn="l"/>
            <a:r>
              <a:rPr lang="en-US" b="1" dirty="0">
                <a:solidFill>
                  <a:schemeClr val="bg1"/>
                </a:solidFill>
              </a:rPr>
              <a:t>8</a:t>
            </a:r>
            <a:r>
              <a:rPr lang="en-US" dirty="0">
                <a:solidFill>
                  <a:schemeClr val="bg1"/>
                </a:solidFill>
              </a:rPr>
              <a:t>: </a:t>
            </a:r>
            <a:r>
              <a:rPr lang="en-US" b="1" dirty="0">
                <a:solidFill>
                  <a:schemeClr val="bg1"/>
                </a:solidFill>
              </a:rPr>
              <a:t>Aesthetic and minimalist design</a:t>
            </a:r>
            <a:br>
              <a:rPr lang="en-US" b="1" dirty="0">
                <a:solidFill>
                  <a:schemeClr val="bg1"/>
                </a:solidFill>
              </a:rPr>
            </a:br>
            <a:r>
              <a:rPr lang="en-US" b="1" dirty="0">
                <a:solidFill>
                  <a:schemeClr val="bg1"/>
                </a:solidFill>
              </a:rPr>
              <a:t/>
            </a:r>
            <a:br>
              <a:rPr lang="en-US" b="1" dirty="0">
                <a:solidFill>
                  <a:schemeClr val="bg1"/>
                </a:solidFill>
              </a:rPr>
            </a:br>
            <a:r>
              <a:rPr lang="en-US" b="1" dirty="0">
                <a:solidFill>
                  <a:schemeClr val="bg1"/>
                </a:solidFill>
              </a:rPr>
              <a:t/>
            </a:r>
            <a:br>
              <a:rPr lang="en-US" b="1" dirty="0">
                <a:solidFill>
                  <a:schemeClr val="bg1"/>
                </a:solidFill>
              </a:rPr>
            </a:br>
            <a:r>
              <a:rPr lang="en-US" b="1" dirty="0">
                <a:solidFill>
                  <a:schemeClr val="bg1"/>
                </a:solidFill>
              </a:rPr>
              <a:t/>
            </a:r>
            <a:br>
              <a:rPr lang="en-US" b="1" dirty="0">
                <a:solidFill>
                  <a:schemeClr val="bg1"/>
                </a:solidFill>
              </a:rPr>
            </a:br>
            <a:endParaRPr lang="en-US" b="1" dirty="0">
              <a:solidFill>
                <a:schemeClr val="bg1"/>
              </a:solidFill>
            </a:endParaRPr>
          </a:p>
        </p:txBody>
      </p:sp>
      <p:sp>
        <p:nvSpPr>
          <p:cNvPr id="66" name="Google Shape;153;p30"/>
          <p:cNvSpPr txBox="1">
            <a:spLocks/>
          </p:cNvSpPr>
          <p:nvPr/>
        </p:nvSpPr>
        <p:spPr>
          <a:xfrm>
            <a:off x="436727" y="1092496"/>
            <a:ext cx="8529851" cy="8293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dirty="0">
                <a:solidFill>
                  <a:schemeClr val="bg1"/>
                </a:solidFill>
              </a:rPr>
              <a:t>Dialogues should not contain information which is irrelevant or rarely needed.</a:t>
            </a:r>
          </a:p>
          <a:p>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Google search and account login is an excellent example of minimalist design, and it has only the required information to perform the primary task.</a:t>
            </a:r>
          </a:p>
        </p:txBody>
      </p:sp>
      <p:pic>
        <p:nvPicPr>
          <p:cNvPr id="5" name="Picture 4">
            <a:extLst>
              <a:ext uri="{FF2B5EF4-FFF2-40B4-BE49-F238E27FC236}">
                <a16:creationId xmlns:a16="http://schemas.microsoft.com/office/drawing/2014/main" id="{43C26232-0CE5-4A99-9E44-7C012B59EED5}"/>
              </a:ext>
            </a:extLst>
          </p:cNvPr>
          <p:cNvPicPr>
            <a:picLocks noChangeAspect="1"/>
          </p:cNvPicPr>
          <p:nvPr/>
        </p:nvPicPr>
        <p:blipFill>
          <a:blip r:embed="rId3"/>
          <a:stretch>
            <a:fillRect/>
          </a:stretch>
        </p:blipFill>
        <p:spPr>
          <a:xfrm>
            <a:off x="818708" y="2571750"/>
            <a:ext cx="3551274" cy="1755344"/>
          </a:xfrm>
          <a:prstGeom prst="rect">
            <a:avLst/>
          </a:prstGeom>
        </p:spPr>
      </p:pic>
      <p:pic>
        <p:nvPicPr>
          <p:cNvPr id="9" name="Picture 8">
            <a:extLst>
              <a:ext uri="{FF2B5EF4-FFF2-40B4-BE49-F238E27FC236}">
                <a16:creationId xmlns:a16="http://schemas.microsoft.com/office/drawing/2014/main" id="{CD8E8C8F-958D-43FC-ACA5-D3449BA305B7}"/>
              </a:ext>
            </a:extLst>
          </p:cNvPr>
          <p:cNvPicPr>
            <a:picLocks noChangeAspect="1"/>
          </p:cNvPicPr>
          <p:nvPr/>
        </p:nvPicPr>
        <p:blipFill>
          <a:blip r:embed="rId4"/>
          <a:stretch>
            <a:fillRect/>
          </a:stretch>
        </p:blipFill>
        <p:spPr>
          <a:xfrm>
            <a:off x="4772454" y="2571748"/>
            <a:ext cx="3577118" cy="1755343"/>
          </a:xfrm>
          <a:prstGeom prst="rect">
            <a:avLst/>
          </a:prstGeom>
        </p:spPr>
      </p:pic>
    </p:spTree>
    <p:extLst>
      <p:ext uri="{BB962C8B-B14F-4D97-AF65-F5344CB8AC3E}">
        <p14:creationId xmlns:p14="http://schemas.microsoft.com/office/powerpoint/2010/main" val="12517286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0"/>
          <p:cNvSpPr txBox="1">
            <a:spLocks noGrp="1"/>
          </p:cNvSpPr>
          <p:nvPr>
            <p:ph type="title"/>
          </p:nvPr>
        </p:nvSpPr>
        <p:spPr>
          <a:xfrm>
            <a:off x="436726" y="362525"/>
            <a:ext cx="8133115" cy="515100"/>
          </a:xfrm>
          <a:prstGeom prst="rect">
            <a:avLst/>
          </a:prstGeom>
        </p:spPr>
        <p:txBody>
          <a:bodyPr spcFirstLastPara="1" wrap="square" lIns="91425" tIns="91425" rIns="91425" bIns="91425" anchor="t" anchorCtr="0">
            <a:noAutofit/>
          </a:bodyPr>
          <a:lstStyle/>
          <a:p>
            <a:pPr algn="l"/>
            <a:r>
              <a:rPr lang="en-US" b="1" dirty="0">
                <a:solidFill>
                  <a:schemeClr val="bg1"/>
                </a:solidFill>
              </a:rPr>
              <a:t>9</a:t>
            </a:r>
            <a:r>
              <a:rPr lang="en-US" dirty="0">
                <a:solidFill>
                  <a:schemeClr val="bg1"/>
                </a:solidFill>
              </a:rPr>
              <a:t>: </a:t>
            </a:r>
            <a:r>
              <a:rPr lang="en-US" b="1" dirty="0">
                <a:solidFill>
                  <a:schemeClr val="bg1"/>
                </a:solidFill>
              </a:rPr>
              <a:t>Help users recognize, diagnose, and recover from errors</a:t>
            </a:r>
            <a:br>
              <a:rPr lang="en-US" b="1" dirty="0">
                <a:solidFill>
                  <a:schemeClr val="bg1"/>
                </a:solidFill>
              </a:rPr>
            </a:br>
            <a:r>
              <a:rPr lang="en-US" b="1" dirty="0">
                <a:solidFill>
                  <a:schemeClr val="bg1"/>
                </a:solidFill>
              </a:rPr>
              <a:t/>
            </a:r>
            <a:br>
              <a:rPr lang="en-US" b="1" dirty="0">
                <a:solidFill>
                  <a:schemeClr val="bg1"/>
                </a:solidFill>
              </a:rPr>
            </a:br>
            <a:r>
              <a:rPr lang="en-US" b="1" dirty="0">
                <a:solidFill>
                  <a:schemeClr val="bg1"/>
                </a:solidFill>
              </a:rPr>
              <a:t/>
            </a:r>
            <a:br>
              <a:rPr lang="en-US" b="1" dirty="0">
                <a:solidFill>
                  <a:schemeClr val="bg1"/>
                </a:solidFill>
              </a:rPr>
            </a:br>
            <a:endParaRPr lang="en-US" b="1" dirty="0">
              <a:solidFill>
                <a:schemeClr val="bg1"/>
              </a:solidFill>
            </a:endParaRPr>
          </a:p>
        </p:txBody>
      </p:sp>
      <p:sp>
        <p:nvSpPr>
          <p:cNvPr id="66" name="Google Shape;153;p30"/>
          <p:cNvSpPr txBox="1">
            <a:spLocks/>
          </p:cNvSpPr>
          <p:nvPr/>
        </p:nvSpPr>
        <p:spPr>
          <a:xfrm>
            <a:off x="436727" y="1092496"/>
            <a:ext cx="8529851" cy="368847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dirty="0">
                <a:solidFill>
                  <a:schemeClr val="bg1"/>
                </a:solidFill>
              </a:rPr>
              <a:t>Error messages should be expressed in plain language (no codes), precisely indicate the problem, and constructively suggest a solution.</a:t>
            </a:r>
            <a:endParaRPr lang="en-US" sz="1800" dirty="0">
              <a:solidFill>
                <a:schemeClr val="bg1"/>
              </a:solidFill>
            </a:endParaRPr>
          </a:p>
        </p:txBody>
      </p:sp>
      <p:pic>
        <p:nvPicPr>
          <p:cNvPr id="3" name="Picture 2">
            <a:extLst>
              <a:ext uri="{FF2B5EF4-FFF2-40B4-BE49-F238E27FC236}">
                <a16:creationId xmlns:a16="http://schemas.microsoft.com/office/drawing/2014/main" id="{E5265A32-CDD0-4614-AD5B-1C44B69ACDBD}"/>
              </a:ext>
            </a:extLst>
          </p:cNvPr>
          <p:cNvPicPr>
            <a:picLocks noChangeAspect="1"/>
          </p:cNvPicPr>
          <p:nvPr/>
        </p:nvPicPr>
        <p:blipFill>
          <a:blip r:embed="rId3"/>
          <a:stretch>
            <a:fillRect/>
          </a:stretch>
        </p:blipFill>
        <p:spPr>
          <a:xfrm>
            <a:off x="2517000" y="1935125"/>
            <a:ext cx="3972566" cy="2766237"/>
          </a:xfrm>
          <a:prstGeom prst="rect">
            <a:avLst/>
          </a:prstGeom>
        </p:spPr>
      </p:pic>
    </p:spTree>
    <p:extLst>
      <p:ext uri="{BB962C8B-B14F-4D97-AF65-F5344CB8AC3E}">
        <p14:creationId xmlns:p14="http://schemas.microsoft.com/office/powerpoint/2010/main" val="6073075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0"/>
          <p:cNvSpPr txBox="1">
            <a:spLocks noGrp="1"/>
          </p:cNvSpPr>
          <p:nvPr>
            <p:ph type="title"/>
          </p:nvPr>
        </p:nvSpPr>
        <p:spPr>
          <a:xfrm>
            <a:off x="436726" y="362525"/>
            <a:ext cx="8133115" cy="515100"/>
          </a:xfrm>
          <a:prstGeom prst="rect">
            <a:avLst/>
          </a:prstGeom>
        </p:spPr>
        <p:txBody>
          <a:bodyPr spcFirstLastPara="1" wrap="square" lIns="91425" tIns="91425" rIns="91425" bIns="91425" anchor="t" anchorCtr="0">
            <a:noAutofit/>
          </a:bodyPr>
          <a:lstStyle/>
          <a:p>
            <a:pPr algn="l"/>
            <a:r>
              <a:rPr lang="en-US" b="1" dirty="0">
                <a:solidFill>
                  <a:schemeClr val="bg1"/>
                </a:solidFill>
              </a:rPr>
              <a:t>10: Help and documentation</a:t>
            </a:r>
            <a:br>
              <a:rPr lang="en-US" b="1" dirty="0">
                <a:solidFill>
                  <a:schemeClr val="bg1"/>
                </a:solidFill>
              </a:rPr>
            </a:br>
            <a:r>
              <a:rPr lang="en-US" b="1" dirty="0">
                <a:solidFill>
                  <a:schemeClr val="bg1"/>
                </a:solidFill>
              </a:rPr>
              <a:t/>
            </a:r>
            <a:br>
              <a:rPr lang="en-US" b="1" dirty="0">
                <a:solidFill>
                  <a:schemeClr val="bg1"/>
                </a:solidFill>
              </a:rPr>
            </a:br>
            <a:r>
              <a:rPr lang="en-US" b="1" dirty="0">
                <a:solidFill>
                  <a:schemeClr val="bg1"/>
                </a:solidFill>
              </a:rPr>
              <a:t/>
            </a:r>
            <a:br>
              <a:rPr lang="en-US" b="1" dirty="0">
                <a:solidFill>
                  <a:schemeClr val="bg1"/>
                </a:solidFill>
              </a:rPr>
            </a:br>
            <a:r>
              <a:rPr lang="en-US" b="1" dirty="0">
                <a:solidFill>
                  <a:schemeClr val="bg1"/>
                </a:solidFill>
              </a:rPr>
              <a:t/>
            </a:r>
            <a:br>
              <a:rPr lang="en-US" b="1" dirty="0">
                <a:solidFill>
                  <a:schemeClr val="bg1"/>
                </a:solidFill>
              </a:rPr>
            </a:br>
            <a:endParaRPr lang="en-US" b="1" dirty="0">
              <a:solidFill>
                <a:schemeClr val="bg1"/>
              </a:solidFill>
            </a:endParaRPr>
          </a:p>
        </p:txBody>
      </p:sp>
      <p:sp>
        <p:nvSpPr>
          <p:cNvPr id="66" name="Google Shape;153;p30"/>
          <p:cNvSpPr txBox="1">
            <a:spLocks/>
          </p:cNvSpPr>
          <p:nvPr/>
        </p:nvSpPr>
        <p:spPr>
          <a:xfrm>
            <a:off x="436727" y="1092496"/>
            <a:ext cx="8529851" cy="368847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600" dirty="0">
                <a:solidFill>
                  <a:schemeClr val="bg1"/>
                </a:solidFill>
              </a:rPr>
              <a:t>Even though it is better if the system can be used without documentation, it may be necessary to provide help and documentation. Any such information should be easy to search, focused on the user's task, list concrete steps to be carried out, and not be too large.</a:t>
            </a:r>
          </a:p>
        </p:txBody>
      </p:sp>
      <p:pic>
        <p:nvPicPr>
          <p:cNvPr id="4" name="Picture 3">
            <a:extLst>
              <a:ext uri="{FF2B5EF4-FFF2-40B4-BE49-F238E27FC236}">
                <a16:creationId xmlns:a16="http://schemas.microsoft.com/office/drawing/2014/main" id="{FBA5FC29-7730-40F9-A199-5D686D5FF01B}"/>
              </a:ext>
            </a:extLst>
          </p:cNvPr>
          <p:cNvPicPr>
            <a:picLocks noChangeAspect="1"/>
          </p:cNvPicPr>
          <p:nvPr/>
        </p:nvPicPr>
        <p:blipFill>
          <a:blip r:embed="rId3"/>
          <a:stretch>
            <a:fillRect/>
          </a:stretch>
        </p:blipFill>
        <p:spPr>
          <a:xfrm>
            <a:off x="2907457" y="2168063"/>
            <a:ext cx="3191651" cy="2466275"/>
          </a:xfrm>
          <a:prstGeom prst="rect">
            <a:avLst/>
          </a:prstGeom>
        </p:spPr>
      </p:pic>
    </p:spTree>
    <p:extLst>
      <p:ext uri="{BB962C8B-B14F-4D97-AF65-F5344CB8AC3E}">
        <p14:creationId xmlns:p14="http://schemas.microsoft.com/office/powerpoint/2010/main" val="22796386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3D0C-E981-4540-BED8-147097628A87}"/>
              </a:ext>
            </a:extLst>
          </p:cNvPr>
          <p:cNvSpPr>
            <a:spLocks noGrp="1"/>
          </p:cNvSpPr>
          <p:nvPr>
            <p:ph type="title"/>
          </p:nvPr>
        </p:nvSpPr>
        <p:spPr>
          <a:xfrm>
            <a:off x="65874" y="206583"/>
            <a:ext cx="3180600" cy="658197"/>
          </a:xfrm>
        </p:spPr>
        <p:txBody>
          <a:bodyPr/>
          <a:lstStyle/>
          <a:p>
            <a:pPr algn="ctr"/>
            <a:r>
              <a:rPr lang="en-US" sz="4000" dirty="0"/>
              <a:t>conclusion</a:t>
            </a:r>
          </a:p>
        </p:txBody>
      </p:sp>
      <p:grpSp>
        <p:nvGrpSpPr>
          <p:cNvPr id="3" name="Google Shape;8020;p64">
            <a:extLst>
              <a:ext uri="{FF2B5EF4-FFF2-40B4-BE49-F238E27FC236}">
                <a16:creationId xmlns:a16="http://schemas.microsoft.com/office/drawing/2014/main" id="{F93E8EA9-6213-4638-BE85-3EAED72CD6BA}"/>
              </a:ext>
            </a:extLst>
          </p:cNvPr>
          <p:cNvGrpSpPr/>
          <p:nvPr/>
        </p:nvGrpSpPr>
        <p:grpSpPr>
          <a:xfrm>
            <a:off x="613515" y="1189197"/>
            <a:ext cx="387137" cy="2181635"/>
            <a:chOff x="-9598963" y="816406"/>
            <a:chExt cx="1681742" cy="9477122"/>
          </a:xfrm>
        </p:grpSpPr>
        <p:sp>
          <p:nvSpPr>
            <p:cNvPr id="4" name="Google Shape;8021;p64">
              <a:extLst>
                <a:ext uri="{FF2B5EF4-FFF2-40B4-BE49-F238E27FC236}">
                  <a16:creationId xmlns:a16="http://schemas.microsoft.com/office/drawing/2014/main" id="{015C2B52-2624-4198-87DE-BDF30C07D6F2}"/>
                </a:ext>
              </a:extLst>
            </p:cNvPr>
            <p:cNvSpPr/>
            <p:nvPr/>
          </p:nvSpPr>
          <p:spPr>
            <a:xfrm>
              <a:off x="-9573789" y="9620453"/>
              <a:ext cx="1643149"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022;p64">
              <a:extLst>
                <a:ext uri="{FF2B5EF4-FFF2-40B4-BE49-F238E27FC236}">
                  <a16:creationId xmlns:a16="http://schemas.microsoft.com/office/drawing/2014/main" id="{4241965B-558A-46A1-875A-D3D0B8CA9D46}"/>
                </a:ext>
              </a:extLst>
            </p:cNvPr>
            <p:cNvSpPr/>
            <p:nvPr/>
          </p:nvSpPr>
          <p:spPr>
            <a:xfrm>
              <a:off x="-9598963" y="6982205"/>
              <a:ext cx="1643927"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8023;p64">
              <a:extLst>
                <a:ext uri="{FF2B5EF4-FFF2-40B4-BE49-F238E27FC236}">
                  <a16:creationId xmlns:a16="http://schemas.microsoft.com/office/drawing/2014/main" id="{D5B8CD38-703E-4E20-8FC4-73C43E33B0AA}"/>
                </a:ext>
              </a:extLst>
            </p:cNvPr>
            <p:cNvSpPr/>
            <p:nvPr/>
          </p:nvSpPr>
          <p:spPr>
            <a:xfrm>
              <a:off x="-9565622" y="4758958"/>
              <a:ext cx="1643927"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8024;p64">
              <a:extLst>
                <a:ext uri="{FF2B5EF4-FFF2-40B4-BE49-F238E27FC236}">
                  <a16:creationId xmlns:a16="http://schemas.microsoft.com/office/drawing/2014/main" id="{CD27AB03-DDE1-4B3E-AD5A-CE8181450F68}"/>
                </a:ext>
              </a:extLst>
            </p:cNvPr>
            <p:cNvSpPr/>
            <p:nvPr/>
          </p:nvSpPr>
          <p:spPr>
            <a:xfrm>
              <a:off x="-9586317" y="816406"/>
              <a:ext cx="1643927"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025;p64">
              <a:extLst>
                <a:ext uri="{FF2B5EF4-FFF2-40B4-BE49-F238E27FC236}">
                  <a16:creationId xmlns:a16="http://schemas.microsoft.com/office/drawing/2014/main" id="{7013B0BE-EBF3-4FCF-8366-B57A7C846DC2}"/>
                </a:ext>
              </a:extLst>
            </p:cNvPr>
            <p:cNvSpPr/>
            <p:nvPr/>
          </p:nvSpPr>
          <p:spPr>
            <a:xfrm>
              <a:off x="-9560370" y="2713577"/>
              <a:ext cx="1643149"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Rectangle 8">
            <a:extLst>
              <a:ext uri="{FF2B5EF4-FFF2-40B4-BE49-F238E27FC236}">
                <a16:creationId xmlns:a16="http://schemas.microsoft.com/office/drawing/2014/main" id="{CA2FDC64-C4FE-4591-8F17-E2C9E24CA3AE}"/>
              </a:ext>
            </a:extLst>
          </p:cNvPr>
          <p:cNvSpPr/>
          <p:nvPr/>
        </p:nvSpPr>
        <p:spPr>
          <a:xfrm>
            <a:off x="1025353" y="1112779"/>
            <a:ext cx="4442242" cy="307777"/>
          </a:xfrm>
          <a:prstGeom prst="rect">
            <a:avLst/>
          </a:prstGeom>
        </p:spPr>
        <p:txBody>
          <a:bodyPr wrap="none">
            <a:spAutoFit/>
          </a:bodyPr>
          <a:lstStyle/>
          <a:p>
            <a:r>
              <a:rPr lang="en-US" dirty="0">
                <a:solidFill>
                  <a:schemeClr val="bg1"/>
                </a:solidFill>
              </a:rPr>
              <a:t>What user experience (UX) means and how it matters</a:t>
            </a:r>
          </a:p>
        </p:txBody>
      </p:sp>
      <p:sp>
        <p:nvSpPr>
          <p:cNvPr id="10" name="Rectangle 9">
            <a:extLst>
              <a:ext uri="{FF2B5EF4-FFF2-40B4-BE49-F238E27FC236}">
                <a16:creationId xmlns:a16="http://schemas.microsoft.com/office/drawing/2014/main" id="{EFC0D492-024D-4B4D-89B3-290514E65AD0}"/>
              </a:ext>
            </a:extLst>
          </p:cNvPr>
          <p:cNvSpPr/>
          <p:nvPr/>
        </p:nvSpPr>
        <p:spPr>
          <a:xfrm>
            <a:off x="1025353" y="2020355"/>
            <a:ext cx="5743694" cy="307777"/>
          </a:xfrm>
          <a:prstGeom prst="rect">
            <a:avLst/>
          </a:prstGeom>
        </p:spPr>
        <p:txBody>
          <a:bodyPr wrap="square">
            <a:spAutoFit/>
          </a:bodyPr>
          <a:lstStyle/>
          <a:p>
            <a:r>
              <a:rPr lang="en-US" dirty="0">
                <a:solidFill>
                  <a:schemeClr val="tx2"/>
                </a:solidFill>
              </a:rPr>
              <a:t>User experience design</a:t>
            </a:r>
          </a:p>
        </p:txBody>
      </p:sp>
      <p:sp>
        <p:nvSpPr>
          <p:cNvPr id="11" name="Rectangle 10">
            <a:extLst>
              <a:ext uri="{FF2B5EF4-FFF2-40B4-BE49-F238E27FC236}">
                <a16:creationId xmlns:a16="http://schemas.microsoft.com/office/drawing/2014/main" id="{60CCF283-99CF-45A0-AA3A-3DAC54096F96}"/>
              </a:ext>
            </a:extLst>
          </p:cNvPr>
          <p:cNvSpPr/>
          <p:nvPr/>
        </p:nvSpPr>
        <p:spPr>
          <a:xfrm>
            <a:off x="1025353" y="3139472"/>
            <a:ext cx="5743694" cy="307777"/>
          </a:xfrm>
          <a:prstGeom prst="rect">
            <a:avLst/>
          </a:prstGeom>
        </p:spPr>
        <p:txBody>
          <a:bodyPr wrap="square">
            <a:spAutoFit/>
          </a:bodyPr>
          <a:lstStyle/>
          <a:p>
            <a:r>
              <a:rPr lang="en-US" dirty="0">
                <a:solidFill>
                  <a:schemeClr val="bg1"/>
                </a:solidFill>
              </a:rPr>
              <a:t>10 Usability Heuristics for User Interface Design</a:t>
            </a:r>
            <a:endParaRPr lang="fa-IR" dirty="0">
              <a:solidFill>
                <a:schemeClr val="bg1"/>
              </a:solidFill>
            </a:endParaRPr>
          </a:p>
        </p:txBody>
      </p:sp>
    </p:spTree>
    <p:extLst>
      <p:ext uri="{BB962C8B-B14F-4D97-AF65-F5344CB8AC3E}">
        <p14:creationId xmlns:p14="http://schemas.microsoft.com/office/powerpoint/2010/main" val="5052239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8B507-A4B9-44DF-BCD4-3F81CA8CECA9}"/>
              </a:ext>
            </a:extLst>
          </p:cNvPr>
          <p:cNvSpPr>
            <a:spLocks noGrp="1"/>
          </p:cNvSpPr>
          <p:nvPr>
            <p:ph type="title"/>
          </p:nvPr>
        </p:nvSpPr>
        <p:spPr>
          <a:xfrm>
            <a:off x="361530" y="353841"/>
            <a:ext cx="8201669" cy="492632"/>
          </a:xfrm>
        </p:spPr>
        <p:txBody>
          <a:bodyPr/>
          <a:lstStyle/>
          <a:p>
            <a:pPr algn="l"/>
            <a:r>
              <a:rPr lang="en-US" b="1" u="sng" dirty="0"/>
              <a:t>References</a:t>
            </a:r>
          </a:p>
        </p:txBody>
      </p:sp>
      <p:sp>
        <p:nvSpPr>
          <p:cNvPr id="3" name="TextBox 2">
            <a:extLst>
              <a:ext uri="{FF2B5EF4-FFF2-40B4-BE49-F238E27FC236}">
                <a16:creationId xmlns:a16="http://schemas.microsoft.com/office/drawing/2014/main" id="{5C372172-8684-439A-A812-7CC7F34D9E26}"/>
              </a:ext>
            </a:extLst>
          </p:cNvPr>
          <p:cNvSpPr txBox="1"/>
          <p:nvPr/>
        </p:nvSpPr>
        <p:spPr>
          <a:xfrm>
            <a:off x="580801" y="846473"/>
            <a:ext cx="6239069" cy="4093428"/>
          </a:xfrm>
          <a:prstGeom prst="rect">
            <a:avLst/>
          </a:prstGeom>
          <a:noFill/>
          <a:ln>
            <a:solidFill>
              <a:schemeClr val="accent2"/>
            </a:solidFill>
          </a:ln>
        </p:spPr>
        <p:style>
          <a:lnRef idx="0">
            <a:scrgbClr r="0" g="0" b="0"/>
          </a:lnRef>
          <a:fillRef idx="0">
            <a:scrgbClr r="0" g="0" b="0"/>
          </a:fillRef>
          <a:effectRef idx="0">
            <a:scrgbClr r="0" g="0" b="0"/>
          </a:effectRef>
          <a:fontRef idx="minor">
            <a:schemeClr val="accent2"/>
          </a:fontRef>
        </p:style>
        <p:txBody>
          <a:bodyPr wrap="square" rtlCol="0">
            <a:spAutoFit/>
          </a:bodyPr>
          <a:lstStyle/>
          <a:p>
            <a:r>
              <a:rPr lang="en-US" sz="1200" dirty="0">
                <a:ln>
                  <a:solidFill>
                    <a:schemeClr val="accent2"/>
                  </a:solidFill>
                </a:ln>
                <a:solidFill>
                  <a:schemeClr val="accent2"/>
                </a:solidFill>
                <a:hlinkClick r:id="rId2">
                  <a:extLst>
                    <a:ext uri="{A12FA001-AC4F-418D-AE19-62706E023703}">
                      <ahyp:hlinkClr xmlns="" xmlns:ahyp="http://schemas.microsoft.com/office/drawing/2018/hyperlinkcolor" val="tx"/>
                    </a:ext>
                  </a:extLst>
                </a:hlinkClick>
              </a:rPr>
              <a:t>https://www.newbreedmarketing.com/blog/ask-an-expert-what-is-user-experience-ux-design</a:t>
            </a:r>
            <a:endParaRPr lang="fa-IR" sz="1200" dirty="0">
              <a:ln>
                <a:solidFill>
                  <a:schemeClr val="accent2"/>
                </a:solidFill>
              </a:ln>
              <a:solidFill>
                <a:schemeClr val="accent2"/>
              </a:solidFill>
            </a:endParaRPr>
          </a:p>
          <a:p>
            <a:endParaRPr lang="fa-IR" sz="1200" dirty="0">
              <a:ln>
                <a:solidFill>
                  <a:schemeClr val="accent2"/>
                </a:solidFill>
              </a:ln>
              <a:solidFill>
                <a:schemeClr val="accent2"/>
              </a:solidFill>
            </a:endParaRPr>
          </a:p>
          <a:p>
            <a:r>
              <a:rPr lang="en-US" sz="1200" dirty="0">
                <a:ln>
                  <a:solidFill>
                    <a:schemeClr val="accent2"/>
                  </a:solidFill>
                </a:ln>
                <a:solidFill>
                  <a:schemeClr val="accent2"/>
                </a:solidFill>
                <a:hlinkClick r:id="rId3">
                  <a:extLst>
                    <a:ext uri="{A12FA001-AC4F-418D-AE19-62706E023703}">
                      <ahyp:hlinkClr xmlns="" xmlns:ahyp="http://schemas.microsoft.com/office/drawing/2018/hyperlinkcolor" val="tx"/>
                    </a:ext>
                  </a:extLst>
                </a:hlinkClick>
              </a:rPr>
              <a:t>https://www.cisin.com/coffee-break/technology/best-ux-design-process-and-its-methodologies-what-clients-need-to-know.html</a:t>
            </a:r>
            <a:endParaRPr lang="en-US" sz="1200" dirty="0">
              <a:ln>
                <a:solidFill>
                  <a:schemeClr val="accent2"/>
                </a:solidFill>
              </a:ln>
              <a:solidFill>
                <a:schemeClr val="accent2"/>
              </a:solidFill>
            </a:endParaRPr>
          </a:p>
          <a:p>
            <a:endParaRPr lang="en-US" sz="1200" dirty="0">
              <a:ln>
                <a:solidFill>
                  <a:schemeClr val="accent2"/>
                </a:solidFill>
              </a:ln>
              <a:solidFill>
                <a:schemeClr val="accent2"/>
              </a:solidFill>
            </a:endParaRPr>
          </a:p>
          <a:p>
            <a:r>
              <a:rPr lang="en-US" sz="1200" dirty="0">
                <a:ln>
                  <a:solidFill>
                    <a:schemeClr val="accent2"/>
                  </a:solidFill>
                </a:ln>
                <a:solidFill>
                  <a:schemeClr val="accent2"/>
                </a:solidFill>
                <a:hlinkClick r:id="rId4">
                  <a:extLst>
                    <a:ext uri="{A12FA001-AC4F-418D-AE19-62706E023703}">
                      <ahyp:hlinkClr xmlns="" xmlns:ahyp="http://schemas.microsoft.com/office/drawing/2018/hyperlinkcolor" val="tx"/>
                    </a:ext>
                  </a:extLst>
                </a:hlinkClick>
              </a:rPr>
              <a:t>https://www.nngroup.com/articles/ten-usability-heuristics/</a:t>
            </a:r>
            <a:endParaRPr lang="en-US" sz="1200" dirty="0">
              <a:ln>
                <a:solidFill>
                  <a:schemeClr val="accent2"/>
                </a:solidFill>
              </a:ln>
              <a:solidFill>
                <a:schemeClr val="accent2"/>
              </a:solidFill>
            </a:endParaRPr>
          </a:p>
          <a:p>
            <a:endParaRPr lang="en-US" sz="1200" dirty="0">
              <a:solidFill>
                <a:schemeClr val="accent2"/>
              </a:solidFill>
            </a:endParaRPr>
          </a:p>
          <a:p>
            <a:r>
              <a:rPr lang="en-US" sz="1200" dirty="0">
                <a:ln>
                  <a:solidFill>
                    <a:schemeClr val="accent2"/>
                  </a:solidFill>
                </a:ln>
                <a:solidFill>
                  <a:schemeClr val="accent2"/>
                </a:solidFill>
                <a:hlinkClick r:id="rId5">
                  <a:extLst>
                    <a:ext uri="{A12FA001-AC4F-418D-AE19-62706E023703}">
                      <ahyp:hlinkClr xmlns="" xmlns:ahyp="http://schemas.microsoft.com/office/drawing/2018/hyperlinkcolor" val="tx"/>
                    </a:ext>
                  </a:extLst>
                </a:hlinkClick>
              </a:rPr>
              <a:t>https://medium.com/@erangatl/10-usability-heuristics-explained-caa5903faba2</a:t>
            </a:r>
            <a:endParaRPr lang="fa-IR" sz="1200" dirty="0">
              <a:ln>
                <a:solidFill>
                  <a:schemeClr val="accent2"/>
                </a:solidFill>
              </a:ln>
              <a:solidFill>
                <a:schemeClr val="accent2"/>
              </a:solidFill>
            </a:endParaRPr>
          </a:p>
          <a:p>
            <a:endParaRPr lang="en-US" sz="1200" dirty="0">
              <a:solidFill>
                <a:schemeClr val="accent2"/>
              </a:solidFill>
            </a:endParaRPr>
          </a:p>
          <a:p>
            <a:r>
              <a:rPr lang="en-US" sz="1200" dirty="0">
                <a:ln>
                  <a:solidFill>
                    <a:srgbClr val="00CCFF"/>
                  </a:solidFill>
                </a:ln>
                <a:solidFill>
                  <a:schemeClr val="accent2"/>
                </a:solidFill>
                <a:hlinkClick r:id="rId6">
                  <a:extLst>
                    <a:ext uri="{A12FA001-AC4F-418D-AE19-62706E023703}">
                      <ahyp:hlinkClr xmlns="" xmlns:ahyp="http://schemas.microsoft.com/office/drawing/2018/hyperlinkcolor" val="tx"/>
                    </a:ext>
                  </a:extLst>
                </a:hlinkClick>
              </a:rPr>
              <a:t>https://techterms.com/definition/user_interface</a:t>
            </a:r>
            <a:endParaRPr lang="en-US" sz="1200" dirty="0">
              <a:ln>
                <a:solidFill>
                  <a:srgbClr val="00CCFF"/>
                </a:solidFill>
              </a:ln>
              <a:solidFill>
                <a:schemeClr val="accent2"/>
              </a:solidFill>
            </a:endParaRPr>
          </a:p>
          <a:p>
            <a:r>
              <a:rPr lang="en-US" sz="1200" dirty="0">
                <a:ln>
                  <a:solidFill>
                    <a:srgbClr val="00CCFF"/>
                  </a:solidFill>
                </a:ln>
                <a:solidFill>
                  <a:schemeClr val="accent2"/>
                </a:solidFill>
                <a:hlinkClick r:id="rId7">
                  <a:extLst>
                    <a:ext uri="{A12FA001-AC4F-418D-AE19-62706E023703}">
                      <ahyp:hlinkClr xmlns="" xmlns:ahyp="http://schemas.microsoft.com/office/drawing/2018/hyperlinkcolor" val="tx"/>
                    </a:ext>
                  </a:extLst>
                </a:hlinkClick>
              </a:rPr>
              <a:t>https://www.webfuel.com/what-is-a-responsive-user-interface</a:t>
            </a:r>
            <a:endParaRPr lang="en-US" sz="1200" i="1" dirty="0">
              <a:ln>
                <a:solidFill>
                  <a:srgbClr val="00CCFF"/>
                </a:solidFill>
              </a:ln>
              <a:solidFill>
                <a:schemeClr val="accent2"/>
              </a:solidFill>
            </a:endParaRPr>
          </a:p>
          <a:p>
            <a:endParaRPr lang="en-US" sz="1200" dirty="0">
              <a:solidFill>
                <a:schemeClr val="accent2"/>
              </a:solidFill>
            </a:endParaRPr>
          </a:p>
          <a:p>
            <a:r>
              <a:rPr lang="en-US" sz="1200" dirty="0">
                <a:ln>
                  <a:solidFill>
                    <a:srgbClr val="00CCFF"/>
                  </a:solidFill>
                </a:ln>
                <a:solidFill>
                  <a:schemeClr val="accent2"/>
                </a:solidFill>
                <a:hlinkClick r:id="rId8">
                  <a:extLst>
                    <a:ext uri="{A12FA001-AC4F-418D-AE19-62706E023703}">
                      <ahyp:hlinkClr xmlns="" xmlns:ahyp="http://schemas.microsoft.com/office/drawing/2018/hyperlinkcolor" val="tx"/>
                    </a:ext>
                  </a:extLst>
                </a:hlinkClick>
              </a:rPr>
              <a:t>https://uxstudioteam.com/ux-blog/bad-ux-design/</a:t>
            </a:r>
            <a:endParaRPr lang="en-US" sz="1200" i="1" dirty="0">
              <a:ln>
                <a:solidFill>
                  <a:srgbClr val="00CCFF"/>
                </a:solidFill>
              </a:ln>
              <a:solidFill>
                <a:schemeClr val="accent2"/>
              </a:solidFill>
            </a:endParaRPr>
          </a:p>
          <a:p>
            <a:endParaRPr lang="en-US" sz="1200" dirty="0">
              <a:solidFill>
                <a:schemeClr val="accent2"/>
              </a:solidFill>
            </a:endParaRPr>
          </a:p>
          <a:p>
            <a:r>
              <a:rPr lang="en-US" sz="1200" i="1" dirty="0">
                <a:ln>
                  <a:solidFill>
                    <a:srgbClr val="00CCFF"/>
                  </a:solidFill>
                </a:ln>
                <a:solidFill>
                  <a:schemeClr val="accent2"/>
                </a:solidFill>
                <a:hlinkClick r:id="rId9">
                  <a:extLst>
                    <a:ext uri="{A12FA001-AC4F-418D-AE19-62706E023703}">
                      <ahyp:hlinkClr xmlns="" xmlns:ahyp="http://schemas.microsoft.com/office/drawing/2018/hyperlinkcolor" val="tx"/>
                    </a:ext>
                  </a:extLst>
                </a:hlinkClick>
              </a:rPr>
              <a:t>https://www.smashingmagazine.com/2010/10/what-is-user-experience-design-overview-tools-and-resources/</a:t>
            </a:r>
            <a:endParaRPr lang="en-US" sz="1200" i="1" dirty="0">
              <a:ln>
                <a:solidFill>
                  <a:srgbClr val="00CCFF"/>
                </a:solidFill>
              </a:ln>
              <a:solidFill>
                <a:schemeClr val="accent2"/>
              </a:solidFill>
            </a:endParaRPr>
          </a:p>
          <a:p>
            <a:endParaRPr lang="en-US" dirty="0">
              <a:solidFill>
                <a:schemeClr val="accent2"/>
              </a:solidFill>
            </a:endParaRPr>
          </a:p>
          <a:p>
            <a:endParaRPr lang="en-US" dirty="0">
              <a:solidFill>
                <a:schemeClr val="accent2"/>
              </a:solidFill>
            </a:endParaRPr>
          </a:p>
          <a:p>
            <a:endParaRPr lang="fa-IR" dirty="0">
              <a:solidFill>
                <a:schemeClr val="accent2"/>
              </a:solidFill>
            </a:endParaRPr>
          </a:p>
          <a:p>
            <a:endParaRPr lang="en-US" dirty="0">
              <a:solidFill>
                <a:schemeClr val="accent2"/>
              </a:solidFill>
            </a:endParaRPr>
          </a:p>
        </p:txBody>
      </p:sp>
    </p:spTree>
    <p:extLst>
      <p:ext uri="{BB962C8B-B14F-4D97-AF65-F5344CB8AC3E}">
        <p14:creationId xmlns:p14="http://schemas.microsoft.com/office/powerpoint/2010/main" val="29216461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5"/>
          <p:cNvSpPr txBox="1">
            <a:spLocks noGrp="1"/>
          </p:cNvSpPr>
          <p:nvPr>
            <p:ph type="title"/>
          </p:nvPr>
        </p:nvSpPr>
        <p:spPr>
          <a:xfrm>
            <a:off x="409433" y="378225"/>
            <a:ext cx="8190317" cy="51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bg1"/>
                </a:solidFill>
              </a:rPr>
              <a:t>We all experience User Interfaces</a:t>
            </a:r>
            <a:r>
              <a:rPr lang="fa-IR" b="1" dirty="0">
                <a:solidFill>
                  <a:schemeClr val="bg1"/>
                </a:solidFill>
              </a:rPr>
              <a:t>                   </a:t>
            </a:r>
            <a:endParaRPr b="1" dirty="0">
              <a:solidFill>
                <a:schemeClr val="bg1"/>
              </a:solidFill>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0" t="252" r="34109" b="1"/>
          <a:stretch/>
        </p:blipFill>
        <p:spPr>
          <a:xfrm>
            <a:off x="63306" y="1174652"/>
            <a:ext cx="3277772" cy="32004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3295" y="1173418"/>
            <a:ext cx="5703333" cy="3200400"/>
          </a:xfrm>
          <a:prstGeom prst="rect">
            <a:avLst/>
          </a:prstGeom>
        </p:spPr>
      </p:pic>
      <p:grpSp>
        <p:nvGrpSpPr>
          <p:cNvPr id="18" name="Google Shape;13209;p74"/>
          <p:cNvGrpSpPr/>
          <p:nvPr/>
        </p:nvGrpSpPr>
        <p:grpSpPr>
          <a:xfrm>
            <a:off x="6210887" y="288389"/>
            <a:ext cx="443132" cy="576774"/>
            <a:chOff x="3316159" y="1515085"/>
            <a:chExt cx="211892" cy="339594"/>
          </a:xfrm>
        </p:grpSpPr>
        <p:sp>
          <p:nvSpPr>
            <p:cNvPr id="19" name="Google Shape;13210;p74"/>
            <p:cNvSpPr/>
            <p:nvPr/>
          </p:nvSpPr>
          <p:spPr>
            <a:xfrm>
              <a:off x="3316159" y="1557514"/>
              <a:ext cx="169049" cy="297165"/>
            </a:xfrm>
            <a:custGeom>
              <a:avLst/>
              <a:gdLst/>
              <a:ahLst/>
              <a:cxnLst/>
              <a:rect l="l" t="t" r="r" b="b"/>
              <a:pathLst>
                <a:path w="5311" h="9336" extrusionOk="0">
                  <a:moveTo>
                    <a:pt x="4656" y="310"/>
                  </a:moveTo>
                  <a:cubicBezTo>
                    <a:pt x="4846" y="310"/>
                    <a:pt x="5001" y="477"/>
                    <a:pt x="5001" y="668"/>
                  </a:cubicBezTo>
                  <a:lnTo>
                    <a:pt x="298" y="668"/>
                  </a:lnTo>
                  <a:lnTo>
                    <a:pt x="298" y="656"/>
                  </a:lnTo>
                  <a:cubicBezTo>
                    <a:pt x="298" y="465"/>
                    <a:pt x="441" y="310"/>
                    <a:pt x="632" y="310"/>
                  </a:cubicBezTo>
                  <a:close/>
                  <a:moveTo>
                    <a:pt x="5001" y="989"/>
                  </a:moveTo>
                  <a:lnTo>
                    <a:pt x="5001" y="7680"/>
                  </a:lnTo>
                  <a:lnTo>
                    <a:pt x="298" y="7680"/>
                  </a:lnTo>
                  <a:lnTo>
                    <a:pt x="298" y="989"/>
                  </a:lnTo>
                  <a:close/>
                  <a:moveTo>
                    <a:pt x="5013" y="7990"/>
                  </a:moveTo>
                  <a:lnTo>
                    <a:pt x="5013" y="8681"/>
                  </a:lnTo>
                  <a:lnTo>
                    <a:pt x="5001" y="8681"/>
                  </a:lnTo>
                  <a:cubicBezTo>
                    <a:pt x="5001" y="8871"/>
                    <a:pt x="4846" y="9026"/>
                    <a:pt x="4656" y="9026"/>
                  </a:cubicBezTo>
                  <a:lnTo>
                    <a:pt x="655" y="9026"/>
                  </a:lnTo>
                  <a:cubicBezTo>
                    <a:pt x="465" y="9026"/>
                    <a:pt x="310" y="8871"/>
                    <a:pt x="310" y="8681"/>
                  </a:cubicBezTo>
                  <a:lnTo>
                    <a:pt x="310" y="7990"/>
                  </a:lnTo>
                  <a:close/>
                  <a:moveTo>
                    <a:pt x="655" y="1"/>
                  </a:moveTo>
                  <a:cubicBezTo>
                    <a:pt x="298" y="1"/>
                    <a:pt x="1" y="299"/>
                    <a:pt x="1" y="656"/>
                  </a:cubicBezTo>
                  <a:lnTo>
                    <a:pt x="1" y="8681"/>
                  </a:lnTo>
                  <a:cubicBezTo>
                    <a:pt x="1" y="9038"/>
                    <a:pt x="298" y="9335"/>
                    <a:pt x="655" y="9335"/>
                  </a:cubicBezTo>
                  <a:lnTo>
                    <a:pt x="4656" y="9335"/>
                  </a:lnTo>
                  <a:cubicBezTo>
                    <a:pt x="5013" y="9335"/>
                    <a:pt x="5311" y="9038"/>
                    <a:pt x="5311" y="8681"/>
                  </a:cubicBezTo>
                  <a:lnTo>
                    <a:pt x="5311" y="656"/>
                  </a:lnTo>
                  <a:cubicBezTo>
                    <a:pt x="5311" y="299"/>
                    <a:pt x="5025" y="1"/>
                    <a:pt x="465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13211;p74"/>
            <p:cNvSpPr/>
            <p:nvPr/>
          </p:nvSpPr>
          <p:spPr>
            <a:xfrm>
              <a:off x="3337772" y="1610161"/>
              <a:ext cx="132667" cy="127415"/>
            </a:xfrm>
            <a:custGeom>
              <a:avLst/>
              <a:gdLst/>
              <a:ahLst/>
              <a:cxnLst/>
              <a:rect l="l" t="t" r="r" b="b"/>
              <a:pathLst>
                <a:path w="4168" h="4003" extrusionOk="0">
                  <a:moveTo>
                    <a:pt x="2131" y="1014"/>
                  </a:moveTo>
                  <a:cubicBezTo>
                    <a:pt x="2322" y="1014"/>
                    <a:pt x="2477" y="1157"/>
                    <a:pt x="2477" y="1359"/>
                  </a:cubicBezTo>
                  <a:lnTo>
                    <a:pt x="2477" y="1681"/>
                  </a:lnTo>
                  <a:cubicBezTo>
                    <a:pt x="2477" y="1966"/>
                    <a:pt x="2251" y="2181"/>
                    <a:pt x="1965" y="2181"/>
                  </a:cubicBezTo>
                  <a:cubicBezTo>
                    <a:pt x="1958" y="2181"/>
                    <a:pt x="1952" y="2181"/>
                    <a:pt x="1945" y="2181"/>
                  </a:cubicBezTo>
                  <a:cubicBezTo>
                    <a:pt x="1691" y="2181"/>
                    <a:pt x="1465" y="1959"/>
                    <a:pt x="1465" y="1681"/>
                  </a:cubicBezTo>
                  <a:lnTo>
                    <a:pt x="1465" y="1359"/>
                  </a:lnTo>
                  <a:cubicBezTo>
                    <a:pt x="1465" y="1157"/>
                    <a:pt x="1608" y="1014"/>
                    <a:pt x="1810" y="1014"/>
                  </a:cubicBezTo>
                  <a:close/>
                  <a:moveTo>
                    <a:pt x="2143" y="2478"/>
                  </a:moveTo>
                  <a:lnTo>
                    <a:pt x="2143" y="2574"/>
                  </a:lnTo>
                  <a:cubicBezTo>
                    <a:pt x="2167" y="2633"/>
                    <a:pt x="2179" y="2693"/>
                    <a:pt x="2191" y="2740"/>
                  </a:cubicBezTo>
                  <a:lnTo>
                    <a:pt x="1989" y="2943"/>
                  </a:lnTo>
                  <a:lnTo>
                    <a:pt x="1953" y="2943"/>
                  </a:lnTo>
                  <a:lnTo>
                    <a:pt x="1750" y="2740"/>
                  </a:lnTo>
                  <a:cubicBezTo>
                    <a:pt x="1774" y="2693"/>
                    <a:pt x="1786" y="2633"/>
                    <a:pt x="1786" y="2574"/>
                  </a:cubicBezTo>
                  <a:lnTo>
                    <a:pt x="1786" y="2478"/>
                  </a:lnTo>
                  <a:cubicBezTo>
                    <a:pt x="1846" y="2502"/>
                    <a:pt x="1905" y="2502"/>
                    <a:pt x="1965" y="2502"/>
                  </a:cubicBezTo>
                  <a:cubicBezTo>
                    <a:pt x="2024" y="2502"/>
                    <a:pt x="2084" y="2502"/>
                    <a:pt x="2143" y="2478"/>
                  </a:cubicBezTo>
                  <a:close/>
                  <a:moveTo>
                    <a:pt x="2441" y="2931"/>
                  </a:moveTo>
                  <a:lnTo>
                    <a:pt x="2715" y="3062"/>
                  </a:lnTo>
                  <a:cubicBezTo>
                    <a:pt x="2774" y="3098"/>
                    <a:pt x="2822" y="3157"/>
                    <a:pt x="2822" y="3228"/>
                  </a:cubicBezTo>
                  <a:lnTo>
                    <a:pt x="2822" y="3467"/>
                  </a:lnTo>
                  <a:cubicBezTo>
                    <a:pt x="2560" y="3609"/>
                    <a:pt x="2262" y="3693"/>
                    <a:pt x="1965" y="3693"/>
                  </a:cubicBezTo>
                  <a:cubicBezTo>
                    <a:pt x="1667" y="3693"/>
                    <a:pt x="1369" y="3609"/>
                    <a:pt x="1119" y="3467"/>
                  </a:cubicBezTo>
                  <a:lnTo>
                    <a:pt x="1119" y="3228"/>
                  </a:lnTo>
                  <a:cubicBezTo>
                    <a:pt x="1119" y="3157"/>
                    <a:pt x="1167" y="3098"/>
                    <a:pt x="1227" y="3062"/>
                  </a:cubicBezTo>
                  <a:lnTo>
                    <a:pt x="1489" y="2931"/>
                  </a:lnTo>
                  <a:lnTo>
                    <a:pt x="1750" y="3181"/>
                  </a:lnTo>
                  <a:cubicBezTo>
                    <a:pt x="1810" y="3240"/>
                    <a:pt x="1893" y="3276"/>
                    <a:pt x="1965" y="3276"/>
                  </a:cubicBezTo>
                  <a:cubicBezTo>
                    <a:pt x="2048" y="3276"/>
                    <a:pt x="2131" y="3240"/>
                    <a:pt x="2191" y="3181"/>
                  </a:cubicBezTo>
                  <a:lnTo>
                    <a:pt x="2441" y="2931"/>
                  </a:lnTo>
                  <a:close/>
                  <a:moveTo>
                    <a:pt x="2009" y="0"/>
                  </a:moveTo>
                  <a:cubicBezTo>
                    <a:pt x="1492" y="0"/>
                    <a:pt x="976" y="204"/>
                    <a:pt x="584" y="597"/>
                  </a:cubicBezTo>
                  <a:cubicBezTo>
                    <a:pt x="215" y="966"/>
                    <a:pt x="0" y="1466"/>
                    <a:pt x="0" y="2002"/>
                  </a:cubicBezTo>
                  <a:cubicBezTo>
                    <a:pt x="0" y="2550"/>
                    <a:pt x="215" y="3038"/>
                    <a:pt x="584" y="3419"/>
                  </a:cubicBezTo>
                  <a:cubicBezTo>
                    <a:pt x="977" y="3812"/>
                    <a:pt x="1477" y="4002"/>
                    <a:pt x="2000" y="4002"/>
                  </a:cubicBezTo>
                  <a:cubicBezTo>
                    <a:pt x="2501" y="4002"/>
                    <a:pt x="3024" y="3812"/>
                    <a:pt x="3417" y="3419"/>
                  </a:cubicBezTo>
                  <a:cubicBezTo>
                    <a:pt x="4072" y="2740"/>
                    <a:pt x="4167" y="1681"/>
                    <a:pt x="3620" y="883"/>
                  </a:cubicBezTo>
                  <a:cubicBezTo>
                    <a:pt x="3590" y="832"/>
                    <a:pt x="3543" y="807"/>
                    <a:pt x="3492" y="807"/>
                  </a:cubicBezTo>
                  <a:cubicBezTo>
                    <a:pt x="3459" y="807"/>
                    <a:pt x="3426" y="817"/>
                    <a:pt x="3394" y="835"/>
                  </a:cubicBezTo>
                  <a:cubicBezTo>
                    <a:pt x="3322" y="883"/>
                    <a:pt x="3310" y="978"/>
                    <a:pt x="3358" y="1062"/>
                  </a:cubicBezTo>
                  <a:cubicBezTo>
                    <a:pt x="3810" y="1728"/>
                    <a:pt x="3727" y="2621"/>
                    <a:pt x="3155" y="3193"/>
                  </a:cubicBezTo>
                  <a:lnTo>
                    <a:pt x="3132" y="3228"/>
                  </a:lnTo>
                  <a:lnTo>
                    <a:pt x="3132" y="3217"/>
                  </a:lnTo>
                  <a:cubicBezTo>
                    <a:pt x="3132" y="3014"/>
                    <a:pt x="3024" y="2859"/>
                    <a:pt x="2858" y="2776"/>
                  </a:cubicBezTo>
                  <a:lnTo>
                    <a:pt x="2477" y="2586"/>
                  </a:lnTo>
                  <a:lnTo>
                    <a:pt x="2477" y="2574"/>
                  </a:lnTo>
                  <a:lnTo>
                    <a:pt x="2477" y="2336"/>
                  </a:lnTo>
                  <a:cubicBezTo>
                    <a:pt x="2679" y="2181"/>
                    <a:pt x="2798" y="1943"/>
                    <a:pt x="2798" y="1681"/>
                  </a:cubicBezTo>
                  <a:lnTo>
                    <a:pt x="2798" y="1347"/>
                  </a:lnTo>
                  <a:cubicBezTo>
                    <a:pt x="2798" y="990"/>
                    <a:pt x="2501" y="692"/>
                    <a:pt x="2143" y="692"/>
                  </a:cubicBezTo>
                  <a:lnTo>
                    <a:pt x="1822" y="692"/>
                  </a:lnTo>
                  <a:cubicBezTo>
                    <a:pt x="1465" y="692"/>
                    <a:pt x="1167" y="990"/>
                    <a:pt x="1167" y="1347"/>
                  </a:cubicBezTo>
                  <a:lnTo>
                    <a:pt x="1167" y="1681"/>
                  </a:lnTo>
                  <a:cubicBezTo>
                    <a:pt x="1167" y="1943"/>
                    <a:pt x="1298" y="2181"/>
                    <a:pt x="1489" y="2336"/>
                  </a:cubicBezTo>
                  <a:lnTo>
                    <a:pt x="1489" y="2574"/>
                  </a:lnTo>
                  <a:lnTo>
                    <a:pt x="1489" y="2586"/>
                  </a:lnTo>
                  <a:lnTo>
                    <a:pt x="1108" y="2776"/>
                  </a:lnTo>
                  <a:cubicBezTo>
                    <a:pt x="941" y="2871"/>
                    <a:pt x="834" y="3038"/>
                    <a:pt x="834" y="3217"/>
                  </a:cubicBezTo>
                  <a:lnTo>
                    <a:pt x="834" y="3228"/>
                  </a:lnTo>
                  <a:lnTo>
                    <a:pt x="810" y="3193"/>
                  </a:lnTo>
                  <a:cubicBezTo>
                    <a:pt x="500" y="2883"/>
                    <a:pt x="322" y="2455"/>
                    <a:pt x="322" y="2002"/>
                  </a:cubicBezTo>
                  <a:cubicBezTo>
                    <a:pt x="322" y="1562"/>
                    <a:pt x="500" y="1133"/>
                    <a:pt x="810" y="812"/>
                  </a:cubicBezTo>
                  <a:cubicBezTo>
                    <a:pt x="1139" y="489"/>
                    <a:pt x="1566" y="326"/>
                    <a:pt x="1996" y="326"/>
                  </a:cubicBezTo>
                  <a:cubicBezTo>
                    <a:pt x="2328" y="326"/>
                    <a:pt x="2662" y="424"/>
                    <a:pt x="2953" y="621"/>
                  </a:cubicBezTo>
                  <a:cubicBezTo>
                    <a:pt x="2980" y="639"/>
                    <a:pt x="3012" y="649"/>
                    <a:pt x="3043" y="649"/>
                  </a:cubicBezTo>
                  <a:cubicBezTo>
                    <a:pt x="3092" y="649"/>
                    <a:pt x="3143" y="625"/>
                    <a:pt x="3179" y="573"/>
                  </a:cubicBezTo>
                  <a:cubicBezTo>
                    <a:pt x="3215" y="502"/>
                    <a:pt x="3203" y="419"/>
                    <a:pt x="3132" y="359"/>
                  </a:cubicBezTo>
                  <a:cubicBezTo>
                    <a:pt x="2793" y="118"/>
                    <a:pt x="2401" y="0"/>
                    <a:pt x="20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13212;p74"/>
            <p:cNvSpPr/>
            <p:nvPr/>
          </p:nvSpPr>
          <p:spPr>
            <a:xfrm>
              <a:off x="3343056" y="1749290"/>
              <a:ext cx="41729" cy="41729"/>
            </a:xfrm>
            <a:custGeom>
              <a:avLst/>
              <a:gdLst/>
              <a:ahLst/>
              <a:cxnLst/>
              <a:rect l="l" t="t" r="r" b="b"/>
              <a:pathLst>
                <a:path w="1311" h="1311" extrusionOk="0">
                  <a:moveTo>
                    <a:pt x="656" y="0"/>
                  </a:moveTo>
                  <a:cubicBezTo>
                    <a:pt x="299" y="0"/>
                    <a:pt x="1" y="298"/>
                    <a:pt x="1" y="655"/>
                  </a:cubicBezTo>
                  <a:cubicBezTo>
                    <a:pt x="1" y="1013"/>
                    <a:pt x="299" y="1310"/>
                    <a:pt x="656" y="1310"/>
                  </a:cubicBezTo>
                  <a:cubicBezTo>
                    <a:pt x="1013" y="1310"/>
                    <a:pt x="1311" y="1013"/>
                    <a:pt x="1311" y="655"/>
                  </a:cubicBezTo>
                  <a:cubicBezTo>
                    <a:pt x="1299" y="560"/>
                    <a:pt x="1227" y="501"/>
                    <a:pt x="1144" y="501"/>
                  </a:cubicBezTo>
                  <a:cubicBezTo>
                    <a:pt x="1061" y="501"/>
                    <a:pt x="1001" y="572"/>
                    <a:pt x="1001" y="643"/>
                  </a:cubicBezTo>
                  <a:cubicBezTo>
                    <a:pt x="1001" y="834"/>
                    <a:pt x="846" y="989"/>
                    <a:pt x="656" y="989"/>
                  </a:cubicBezTo>
                  <a:cubicBezTo>
                    <a:pt x="465" y="989"/>
                    <a:pt x="310" y="834"/>
                    <a:pt x="310" y="643"/>
                  </a:cubicBezTo>
                  <a:cubicBezTo>
                    <a:pt x="310" y="453"/>
                    <a:pt x="465" y="298"/>
                    <a:pt x="656" y="298"/>
                  </a:cubicBezTo>
                  <a:cubicBezTo>
                    <a:pt x="751" y="298"/>
                    <a:pt x="811" y="227"/>
                    <a:pt x="811" y="155"/>
                  </a:cubicBezTo>
                  <a:cubicBezTo>
                    <a:pt x="811" y="84"/>
                    <a:pt x="727" y="0"/>
                    <a:pt x="6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13213;p74"/>
            <p:cNvSpPr/>
            <p:nvPr/>
          </p:nvSpPr>
          <p:spPr>
            <a:xfrm>
              <a:off x="3417347" y="1749290"/>
              <a:ext cx="41729" cy="41729"/>
            </a:xfrm>
            <a:custGeom>
              <a:avLst/>
              <a:gdLst/>
              <a:ahLst/>
              <a:cxnLst/>
              <a:rect l="l" t="t" r="r" b="b"/>
              <a:pathLst>
                <a:path w="1311" h="1311" extrusionOk="0">
                  <a:moveTo>
                    <a:pt x="655" y="0"/>
                  </a:moveTo>
                  <a:cubicBezTo>
                    <a:pt x="298" y="0"/>
                    <a:pt x="1" y="298"/>
                    <a:pt x="1" y="655"/>
                  </a:cubicBezTo>
                  <a:cubicBezTo>
                    <a:pt x="1" y="1013"/>
                    <a:pt x="298" y="1310"/>
                    <a:pt x="655" y="1310"/>
                  </a:cubicBezTo>
                  <a:cubicBezTo>
                    <a:pt x="1013" y="1310"/>
                    <a:pt x="1310" y="1013"/>
                    <a:pt x="1310" y="655"/>
                  </a:cubicBezTo>
                  <a:cubicBezTo>
                    <a:pt x="1298" y="560"/>
                    <a:pt x="1239" y="501"/>
                    <a:pt x="1155" y="501"/>
                  </a:cubicBezTo>
                  <a:cubicBezTo>
                    <a:pt x="1060" y="501"/>
                    <a:pt x="1001" y="572"/>
                    <a:pt x="1001" y="643"/>
                  </a:cubicBezTo>
                  <a:cubicBezTo>
                    <a:pt x="1001" y="834"/>
                    <a:pt x="858" y="989"/>
                    <a:pt x="655" y="989"/>
                  </a:cubicBezTo>
                  <a:cubicBezTo>
                    <a:pt x="465" y="989"/>
                    <a:pt x="322" y="834"/>
                    <a:pt x="322" y="643"/>
                  </a:cubicBezTo>
                  <a:cubicBezTo>
                    <a:pt x="322" y="453"/>
                    <a:pt x="465" y="298"/>
                    <a:pt x="655" y="298"/>
                  </a:cubicBezTo>
                  <a:cubicBezTo>
                    <a:pt x="751" y="298"/>
                    <a:pt x="810" y="227"/>
                    <a:pt x="810" y="155"/>
                  </a:cubicBezTo>
                  <a:cubicBezTo>
                    <a:pt x="810" y="84"/>
                    <a:pt x="739" y="0"/>
                    <a:pt x="6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3214;p74"/>
            <p:cNvSpPr/>
            <p:nvPr/>
          </p:nvSpPr>
          <p:spPr>
            <a:xfrm>
              <a:off x="3464710" y="1536315"/>
              <a:ext cx="41729" cy="41315"/>
            </a:xfrm>
            <a:custGeom>
              <a:avLst/>
              <a:gdLst/>
              <a:ahLst/>
              <a:cxnLst/>
              <a:rect l="l" t="t" r="r" b="b"/>
              <a:pathLst>
                <a:path w="1311" h="1298" extrusionOk="0">
                  <a:moveTo>
                    <a:pt x="156" y="0"/>
                  </a:moveTo>
                  <a:cubicBezTo>
                    <a:pt x="60" y="0"/>
                    <a:pt x="1" y="72"/>
                    <a:pt x="1" y="143"/>
                  </a:cubicBezTo>
                  <a:cubicBezTo>
                    <a:pt x="1" y="238"/>
                    <a:pt x="84" y="298"/>
                    <a:pt x="156" y="298"/>
                  </a:cubicBezTo>
                  <a:cubicBezTo>
                    <a:pt x="620" y="298"/>
                    <a:pt x="1001" y="667"/>
                    <a:pt x="1001" y="1143"/>
                  </a:cubicBezTo>
                  <a:cubicBezTo>
                    <a:pt x="1001" y="1238"/>
                    <a:pt x="1072" y="1298"/>
                    <a:pt x="1156" y="1298"/>
                  </a:cubicBezTo>
                  <a:cubicBezTo>
                    <a:pt x="1239" y="1298"/>
                    <a:pt x="1299" y="1215"/>
                    <a:pt x="1299" y="1143"/>
                  </a:cubicBezTo>
                  <a:cubicBezTo>
                    <a:pt x="1311" y="524"/>
                    <a:pt x="799"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13215;p74"/>
            <p:cNvSpPr/>
            <p:nvPr/>
          </p:nvSpPr>
          <p:spPr>
            <a:xfrm>
              <a:off x="3464710" y="1515085"/>
              <a:ext cx="63342" cy="62546"/>
            </a:xfrm>
            <a:custGeom>
              <a:avLst/>
              <a:gdLst/>
              <a:ahLst/>
              <a:cxnLst/>
              <a:rect l="l" t="t" r="r" b="b"/>
              <a:pathLst>
                <a:path w="1990" h="1965" extrusionOk="0">
                  <a:moveTo>
                    <a:pt x="156" y="0"/>
                  </a:moveTo>
                  <a:cubicBezTo>
                    <a:pt x="60" y="0"/>
                    <a:pt x="1" y="72"/>
                    <a:pt x="1" y="143"/>
                  </a:cubicBezTo>
                  <a:cubicBezTo>
                    <a:pt x="1" y="239"/>
                    <a:pt x="84" y="298"/>
                    <a:pt x="156" y="298"/>
                  </a:cubicBezTo>
                  <a:cubicBezTo>
                    <a:pt x="989" y="298"/>
                    <a:pt x="1668" y="977"/>
                    <a:pt x="1668" y="1810"/>
                  </a:cubicBezTo>
                  <a:cubicBezTo>
                    <a:pt x="1668" y="1905"/>
                    <a:pt x="1751" y="1965"/>
                    <a:pt x="1822" y="1965"/>
                  </a:cubicBezTo>
                  <a:cubicBezTo>
                    <a:pt x="1894" y="1965"/>
                    <a:pt x="1965" y="1882"/>
                    <a:pt x="1965" y="1810"/>
                  </a:cubicBezTo>
                  <a:cubicBezTo>
                    <a:pt x="1989" y="810"/>
                    <a:pt x="1168"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5" name="Google Shape;12865;p74"/>
          <p:cNvGrpSpPr/>
          <p:nvPr/>
        </p:nvGrpSpPr>
        <p:grpSpPr>
          <a:xfrm>
            <a:off x="6740152" y="403597"/>
            <a:ext cx="483608" cy="454532"/>
            <a:chOff x="7985143" y="2900613"/>
            <a:chExt cx="330109" cy="347552"/>
          </a:xfrm>
        </p:grpSpPr>
        <p:sp>
          <p:nvSpPr>
            <p:cNvPr id="26" name="Google Shape;12866;p74"/>
            <p:cNvSpPr/>
            <p:nvPr/>
          </p:nvSpPr>
          <p:spPr>
            <a:xfrm>
              <a:off x="8143943" y="3145449"/>
              <a:ext cx="13273" cy="10631"/>
            </a:xfrm>
            <a:custGeom>
              <a:avLst/>
              <a:gdLst/>
              <a:ahLst/>
              <a:cxnLst/>
              <a:rect l="l" t="t" r="r" b="b"/>
              <a:pathLst>
                <a:path w="417" h="334" extrusionOk="0">
                  <a:moveTo>
                    <a:pt x="155" y="0"/>
                  </a:moveTo>
                  <a:cubicBezTo>
                    <a:pt x="72" y="0"/>
                    <a:pt x="0" y="71"/>
                    <a:pt x="0" y="167"/>
                  </a:cubicBezTo>
                  <a:cubicBezTo>
                    <a:pt x="0" y="250"/>
                    <a:pt x="72" y="333"/>
                    <a:pt x="155" y="333"/>
                  </a:cubicBezTo>
                  <a:lnTo>
                    <a:pt x="250" y="333"/>
                  </a:lnTo>
                  <a:cubicBezTo>
                    <a:pt x="334" y="333"/>
                    <a:pt x="417" y="250"/>
                    <a:pt x="417" y="167"/>
                  </a:cubicBezTo>
                  <a:cubicBezTo>
                    <a:pt x="393" y="60"/>
                    <a:pt x="334" y="0"/>
                    <a:pt x="25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2867;p74"/>
            <p:cNvSpPr/>
            <p:nvPr/>
          </p:nvSpPr>
          <p:spPr>
            <a:xfrm>
              <a:off x="8163264" y="3005970"/>
              <a:ext cx="32" cy="32"/>
            </a:xfrm>
            <a:custGeom>
              <a:avLst/>
              <a:gdLst/>
              <a:ahLst/>
              <a:cxnLst/>
              <a:rect l="l" t="t" r="r" b="b"/>
              <a:pathLst>
                <a:path w="1" h="1" extrusionOk="0">
                  <a:moveTo>
                    <a:pt x="1" y="1"/>
                  </a:moveTo>
                  <a:lnTo>
                    <a:pt x="1"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12868;p74"/>
            <p:cNvSpPr/>
            <p:nvPr/>
          </p:nvSpPr>
          <p:spPr>
            <a:xfrm>
              <a:off x="8163264" y="3005970"/>
              <a:ext cx="5347" cy="11013"/>
            </a:xfrm>
            <a:custGeom>
              <a:avLst/>
              <a:gdLst/>
              <a:ahLst/>
              <a:cxnLst/>
              <a:rect l="l" t="t" r="r" b="b"/>
              <a:pathLst>
                <a:path w="168" h="346" extrusionOk="0">
                  <a:moveTo>
                    <a:pt x="1" y="1"/>
                  </a:moveTo>
                  <a:cubicBezTo>
                    <a:pt x="20" y="70"/>
                    <a:pt x="97" y="228"/>
                    <a:pt x="143" y="308"/>
                  </a:cubicBezTo>
                  <a:lnTo>
                    <a:pt x="143" y="308"/>
                  </a:lnTo>
                  <a:cubicBezTo>
                    <a:pt x="118" y="259"/>
                    <a:pt x="78" y="164"/>
                    <a:pt x="1" y="1"/>
                  </a:cubicBezTo>
                  <a:close/>
                  <a:moveTo>
                    <a:pt x="143" y="308"/>
                  </a:moveTo>
                  <a:lnTo>
                    <a:pt x="143" y="308"/>
                  </a:lnTo>
                  <a:cubicBezTo>
                    <a:pt x="153" y="327"/>
                    <a:pt x="161" y="339"/>
                    <a:pt x="167" y="346"/>
                  </a:cubicBezTo>
                  <a:cubicBezTo>
                    <a:pt x="161" y="338"/>
                    <a:pt x="153" y="325"/>
                    <a:pt x="143" y="308"/>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2869;p74"/>
            <p:cNvSpPr/>
            <p:nvPr/>
          </p:nvSpPr>
          <p:spPr>
            <a:xfrm>
              <a:off x="8163264" y="3005588"/>
              <a:ext cx="32" cy="414"/>
            </a:xfrm>
            <a:custGeom>
              <a:avLst/>
              <a:gdLst/>
              <a:ahLst/>
              <a:cxnLst/>
              <a:rect l="l" t="t" r="r" b="b"/>
              <a:pathLst>
                <a:path w="1" h="13" extrusionOk="0">
                  <a:moveTo>
                    <a:pt x="1" y="1"/>
                  </a:moveTo>
                  <a:cubicBezTo>
                    <a:pt x="1" y="13"/>
                    <a:pt x="1" y="13"/>
                    <a:pt x="1" y="1"/>
                  </a:cubicBezTo>
                  <a:cubicBezTo>
                    <a:pt x="1" y="13"/>
                    <a:pt x="1" y="13"/>
                    <a:pt x="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2870;p74"/>
            <p:cNvSpPr/>
            <p:nvPr/>
          </p:nvSpPr>
          <p:spPr>
            <a:xfrm>
              <a:off x="8168579" y="3016952"/>
              <a:ext cx="32" cy="796"/>
            </a:xfrm>
            <a:custGeom>
              <a:avLst/>
              <a:gdLst/>
              <a:ahLst/>
              <a:cxnLst/>
              <a:rect l="l" t="t" r="r" b="b"/>
              <a:pathLst>
                <a:path w="1" h="25" extrusionOk="0">
                  <a:moveTo>
                    <a:pt x="0" y="1"/>
                  </a:moveTo>
                  <a:cubicBezTo>
                    <a:pt x="0" y="25"/>
                    <a:pt x="0" y="25"/>
                    <a:pt x="0" y="1"/>
                  </a:cubicBezTo>
                  <a:cubicBezTo>
                    <a:pt x="0" y="25"/>
                    <a:pt x="0" y="25"/>
                    <a:pt x="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2871;p74"/>
            <p:cNvSpPr/>
            <p:nvPr/>
          </p:nvSpPr>
          <p:spPr>
            <a:xfrm>
              <a:off x="7985143" y="2900613"/>
              <a:ext cx="330109" cy="347552"/>
            </a:xfrm>
            <a:custGeom>
              <a:avLst/>
              <a:gdLst/>
              <a:ahLst/>
              <a:cxnLst/>
              <a:rect l="l" t="t" r="r" b="b"/>
              <a:pathLst>
                <a:path w="10371" h="10919" extrusionOk="0">
                  <a:moveTo>
                    <a:pt x="5120" y="3060"/>
                  </a:moveTo>
                  <a:lnTo>
                    <a:pt x="5358" y="3572"/>
                  </a:lnTo>
                  <a:lnTo>
                    <a:pt x="4882" y="3572"/>
                  </a:lnTo>
                  <a:lnTo>
                    <a:pt x="5120" y="3060"/>
                  </a:lnTo>
                  <a:close/>
                  <a:moveTo>
                    <a:pt x="5501" y="3882"/>
                  </a:moveTo>
                  <a:lnTo>
                    <a:pt x="5644" y="4180"/>
                  </a:lnTo>
                  <a:lnTo>
                    <a:pt x="4596" y="4180"/>
                  </a:lnTo>
                  <a:lnTo>
                    <a:pt x="4727" y="3882"/>
                  </a:lnTo>
                  <a:close/>
                  <a:moveTo>
                    <a:pt x="3120" y="2799"/>
                  </a:moveTo>
                  <a:lnTo>
                    <a:pt x="3703" y="3644"/>
                  </a:lnTo>
                  <a:lnTo>
                    <a:pt x="3334" y="4037"/>
                  </a:lnTo>
                  <a:cubicBezTo>
                    <a:pt x="3239" y="4120"/>
                    <a:pt x="3239" y="4227"/>
                    <a:pt x="3239" y="4299"/>
                  </a:cubicBezTo>
                  <a:lnTo>
                    <a:pt x="2703" y="4299"/>
                  </a:lnTo>
                  <a:cubicBezTo>
                    <a:pt x="2703" y="4227"/>
                    <a:pt x="2727" y="4120"/>
                    <a:pt x="2620" y="4037"/>
                  </a:cubicBezTo>
                  <a:lnTo>
                    <a:pt x="2227" y="3644"/>
                  </a:lnTo>
                  <a:lnTo>
                    <a:pt x="2810" y="2799"/>
                  </a:lnTo>
                  <a:lnTo>
                    <a:pt x="2810" y="3465"/>
                  </a:lnTo>
                  <a:cubicBezTo>
                    <a:pt x="2739" y="3477"/>
                    <a:pt x="2668" y="3537"/>
                    <a:pt x="2668" y="3632"/>
                  </a:cubicBezTo>
                  <a:cubicBezTo>
                    <a:pt x="2668" y="3715"/>
                    <a:pt x="2739" y="3799"/>
                    <a:pt x="2822" y="3799"/>
                  </a:cubicBezTo>
                  <a:lnTo>
                    <a:pt x="3096" y="3799"/>
                  </a:lnTo>
                  <a:cubicBezTo>
                    <a:pt x="3180" y="3799"/>
                    <a:pt x="3263" y="3715"/>
                    <a:pt x="3263" y="3632"/>
                  </a:cubicBezTo>
                  <a:cubicBezTo>
                    <a:pt x="3263" y="3561"/>
                    <a:pt x="3203" y="3477"/>
                    <a:pt x="3120" y="3465"/>
                  </a:cubicBezTo>
                  <a:lnTo>
                    <a:pt x="3120" y="2799"/>
                  </a:lnTo>
                  <a:close/>
                  <a:moveTo>
                    <a:pt x="2414" y="4793"/>
                  </a:moveTo>
                  <a:cubicBezTo>
                    <a:pt x="2416" y="4793"/>
                    <a:pt x="2422" y="4795"/>
                    <a:pt x="2429" y="4799"/>
                  </a:cubicBezTo>
                  <a:cubicBezTo>
                    <a:pt x="2414" y="4799"/>
                    <a:pt x="2408" y="4793"/>
                    <a:pt x="2414" y="4793"/>
                  </a:cubicBezTo>
                  <a:close/>
                  <a:moveTo>
                    <a:pt x="3549" y="4620"/>
                  </a:moveTo>
                  <a:cubicBezTo>
                    <a:pt x="3549" y="4620"/>
                    <a:pt x="3572" y="4620"/>
                    <a:pt x="3572" y="4644"/>
                  </a:cubicBezTo>
                  <a:lnTo>
                    <a:pt x="3572" y="4787"/>
                  </a:lnTo>
                  <a:cubicBezTo>
                    <a:pt x="3572" y="4787"/>
                    <a:pt x="3572" y="4799"/>
                    <a:pt x="3549" y="4799"/>
                  </a:cubicBezTo>
                  <a:lnTo>
                    <a:pt x="2429" y="4799"/>
                  </a:lnTo>
                  <a:lnTo>
                    <a:pt x="2406" y="4644"/>
                  </a:lnTo>
                  <a:cubicBezTo>
                    <a:pt x="2406" y="4644"/>
                    <a:pt x="2406" y="4620"/>
                    <a:pt x="2429" y="4620"/>
                  </a:cubicBezTo>
                  <a:close/>
                  <a:moveTo>
                    <a:pt x="3251" y="5120"/>
                  </a:moveTo>
                  <a:lnTo>
                    <a:pt x="3251" y="5537"/>
                  </a:lnTo>
                  <a:lnTo>
                    <a:pt x="2727" y="5537"/>
                  </a:lnTo>
                  <a:lnTo>
                    <a:pt x="2727" y="5120"/>
                  </a:lnTo>
                  <a:close/>
                  <a:moveTo>
                    <a:pt x="3394" y="5858"/>
                  </a:moveTo>
                  <a:cubicBezTo>
                    <a:pt x="3418" y="5858"/>
                    <a:pt x="3441" y="5882"/>
                    <a:pt x="3441" y="5882"/>
                  </a:cubicBezTo>
                  <a:cubicBezTo>
                    <a:pt x="3453" y="5894"/>
                    <a:pt x="3453" y="5906"/>
                    <a:pt x="3453" y="5918"/>
                  </a:cubicBezTo>
                  <a:lnTo>
                    <a:pt x="3418" y="6811"/>
                  </a:lnTo>
                  <a:lnTo>
                    <a:pt x="2525" y="6811"/>
                  </a:lnTo>
                  <a:lnTo>
                    <a:pt x="2501" y="5918"/>
                  </a:lnTo>
                  <a:cubicBezTo>
                    <a:pt x="2501" y="5894"/>
                    <a:pt x="2513" y="5882"/>
                    <a:pt x="2513" y="5882"/>
                  </a:cubicBezTo>
                  <a:cubicBezTo>
                    <a:pt x="2513" y="5882"/>
                    <a:pt x="2537" y="5858"/>
                    <a:pt x="2560" y="5858"/>
                  </a:cubicBezTo>
                  <a:close/>
                  <a:moveTo>
                    <a:pt x="4954" y="4501"/>
                  </a:moveTo>
                  <a:lnTo>
                    <a:pt x="4954" y="6835"/>
                  </a:lnTo>
                  <a:lnTo>
                    <a:pt x="4489" y="6835"/>
                  </a:lnTo>
                  <a:lnTo>
                    <a:pt x="4489" y="4501"/>
                  </a:lnTo>
                  <a:close/>
                  <a:moveTo>
                    <a:pt x="5739" y="4501"/>
                  </a:moveTo>
                  <a:lnTo>
                    <a:pt x="5739" y="6835"/>
                  </a:lnTo>
                  <a:lnTo>
                    <a:pt x="5287" y="6835"/>
                  </a:lnTo>
                  <a:lnTo>
                    <a:pt x="5287" y="4501"/>
                  </a:lnTo>
                  <a:close/>
                  <a:moveTo>
                    <a:pt x="9252" y="1120"/>
                  </a:moveTo>
                  <a:cubicBezTo>
                    <a:pt x="9287" y="1120"/>
                    <a:pt x="9311" y="1144"/>
                    <a:pt x="9311" y="1179"/>
                  </a:cubicBezTo>
                  <a:lnTo>
                    <a:pt x="9311" y="6835"/>
                  </a:lnTo>
                  <a:lnTo>
                    <a:pt x="8335" y="6835"/>
                  </a:lnTo>
                  <a:lnTo>
                    <a:pt x="8335" y="1822"/>
                  </a:lnTo>
                  <a:cubicBezTo>
                    <a:pt x="8335" y="1691"/>
                    <a:pt x="8216" y="1572"/>
                    <a:pt x="8085" y="1572"/>
                  </a:cubicBezTo>
                  <a:lnTo>
                    <a:pt x="6692" y="1572"/>
                  </a:lnTo>
                  <a:cubicBezTo>
                    <a:pt x="6561" y="1572"/>
                    <a:pt x="6442" y="1691"/>
                    <a:pt x="6442" y="1822"/>
                  </a:cubicBezTo>
                  <a:lnTo>
                    <a:pt x="6442" y="6835"/>
                  </a:lnTo>
                  <a:lnTo>
                    <a:pt x="6061" y="6835"/>
                  </a:lnTo>
                  <a:lnTo>
                    <a:pt x="6061" y="4346"/>
                  </a:lnTo>
                  <a:cubicBezTo>
                    <a:pt x="6061" y="4311"/>
                    <a:pt x="6061" y="4299"/>
                    <a:pt x="6037" y="4263"/>
                  </a:cubicBezTo>
                  <a:cubicBezTo>
                    <a:pt x="5690" y="3506"/>
                    <a:pt x="5585" y="3288"/>
                    <a:pt x="5581" y="3288"/>
                  </a:cubicBezTo>
                  <a:lnTo>
                    <a:pt x="5581" y="3288"/>
                  </a:lnTo>
                  <a:cubicBezTo>
                    <a:pt x="5580" y="3288"/>
                    <a:pt x="5582" y="3292"/>
                    <a:pt x="5585" y="3299"/>
                  </a:cubicBezTo>
                  <a:cubicBezTo>
                    <a:pt x="5525" y="3168"/>
                    <a:pt x="5430" y="3001"/>
                    <a:pt x="5323" y="2775"/>
                  </a:cubicBezTo>
                  <a:cubicBezTo>
                    <a:pt x="5281" y="2679"/>
                    <a:pt x="5192" y="2632"/>
                    <a:pt x="5102" y="2632"/>
                  </a:cubicBezTo>
                  <a:cubicBezTo>
                    <a:pt x="5013" y="2632"/>
                    <a:pt x="4924" y="2679"/>
                    <a:pt x="4882" y="2775"/>
                  </a:cubicBezTo>
                  <a:cubicBezTo>
                    <a:pt x="4811" y="2941"/>
                    <a:pt x="4239" y="4132"/>
                    <a:pt x="4180" y="4263"/>
                  </a:cubicBezTo>
                  <a:cubicBezTo>
                    <a:pt x="4168" y="4287"/>
                    <a:pt x="4168" y="4311"/>
                    <a:pt x="4168" y="4346"/>
                  </a:cubicBezTo>
                  <a:lnTo>
                    <a:pt x="4168" y="6835"/>
                  </a:lnTo>
                  <a:lnTo>
                    <a:pt x="3739" y="6835"/>
                  </a:lnTo>
                  <a:lnTo>
                    <a:pt x="3763" y="5954"/>
                  </a:lnTo>
                  <a:cubicBezTo>
                    <a:pt x="3763" y="5847"/>
                    <a:pt x="3739" y="5739"/>
                    <a:pt x="3656" y="5668"/>
                  </a:cubicBezTo>
                  <a:cubicBezTo>
                    <a:pt x="3632" y="5644"/>
                    <a:pt x="3596" y="5608"/>
                    <a:pt x="3561" y="5597"/>
                  </a:cubicBezTo>
                  <a:lnTo>
                    <a:pt x="3561" y="5132"/>
                  </a:lnTo>
                  <a:cubicBezTo>
                    <a:pt x="3739" y="5120"/>
                    <a:pt x="3870" y="4965"/>
                    <a:pt x="3870" y="4799"/>
                  </a:cubicBezTo>
                  <a:lnTo>
                    <a:pt x="3870" y="4656"/>
                  </a:lnTo>
                  <a:cubicBezTo>
                    <a:pt x="3870" y="4477"/>
                    <a:pt x="3739" y="4323"/>
                    <a:pt x="3561" y="4323"/>
                  </a:cubicBezTo>
                  <a:lnTo>
                    <a:pt x="3561" y="4263"/>
                  </a:lnTo>
                  <a:lnTo>
                    <a:pt x="3942" y="3870"/>
                  </a:lnTo>
                  <a:cubicBezTo>
                    <a:pt x="4049" y="3763"/>
                    <a:pt x="4061" y="3608"/>
                    <a:pt x="3977" y="3489"/>
                  </a:cubicBezTo>
                  <a:lnTo>
                    <a:pt x="3120" y="2263"/>
                  </a:lnTo>
                  <a:cubicBezTo>
                    <a:pt x="3078" y="2203"/>
                    <a:pt x="3013" y="2173"/>
                    <a:pt x="2949" y="2173"/>
                  </a:cubicBezTo>
                  <a:cubicBezTo>
                    <a:pt x="2885" y="2173"/>
                    <a:pt x="2822" y="2203"/>
                    <a:pt x="2787" y="2263"/>
                  </a:cubicBezTo>
                  <a:lnTo>
                    <a:pt x="1929" y="3489"/>
                  </a:lnTo>
                  <a:cubicBezTo>
                    <a:pt x="1858" y="3608"/>
                    <a:pt x="1870" y="3775"/>
                    <a:pt x="1965" y="3870"/>
                  </a:cubicBezTo>
                  <a:lnTo>
                    <a:pt x="2346" y="4263"/>
                  </a:lnTo>
                  <a:lnTo>
                    <a:pt x="2346" y="4323"/>
                  </a:lnTo>
                  <a:cubicBezTo>
                    <a:pt x="2168" y="4346"/>
                    <a:pt x="2037" y="4489"/>
                    <a:pt x="2037" y="4656"/>
                  </a:cubicBezTo>
                  <a:lnTo>
                    <a:pt x="2037" y="4799"/>
                  </a:lnTo>
                  <a:cubicBezTo>
                    <a:pt x="2037" y="4989"/>
                    <a:pt x="2168" y="5132"/>
                    <a:pt x="2346" y="5132"/>
                  </a:cubicBezTo>
                  <a:lnTo>
                    <a:pt x="2346" y="5597"/>
                  </a:lnTo>
                  <a:cubicBezTo>
                    <a:pt x="2310" y="5608"/>
                    <a:pt x="2275" y="5644"/>
                    <a:pt x="2251" y="5668"/>
                  </a:cubicBezTo>
                  <a:cubicBezTo>
                    <a:pt x="2168" y="5739"/>
                    <a:pt x="2132" y="5847"/>
                    <a:pt x="2144" y="5954"/>
                  </a:cubicBezTo>
                  <a:lnTo>
                    <a:pt x="2168" y="6835"/>
                  </a:lnTo>
                  <a:lnTo>
                    <a:pt x="1013" y="6835"/>
                  </a:lnTo>
                  <a:lnTo>
                    <a:pt x="1013" y="1179"/>
                  </a:lnTo>
                  <a:lnTo>
                    <a:pt x="1060" y="1179"/>
                  </a:lnTo>
                  <a:cubicBezTo>
                    <a:pt x="1060" y="1144"/>
                    <a:pt x="1084" y="1120"/>
                    <a:pt x="1120" y="1120"/>
                  </a:cubicBezTo>
                  <a:close/>
                  <a:moveTo>
                    <a:pt x="8002" y="1917"/>
                  </a:moveTo>
                  <a:lnTo>
                    <a:pt x="8002" y="2644"/>
                  </a:lnTo>
                  <a:lnTo>
                    <a:pt x="7752" y="2644"/>
                  </a:lnTo>
                  <a:cubicBezTo>
                    <a:pt x="7668" y="2644"/>
                    <a:pt x="7585" y="2715"/>
                    <a:pt x="7585" y="2810"/>
                  </a:cubicBezTo>
                  <a:cubicBezTo>
                    <a:pt x="7585" y="2870"/>
                    <a:pt x="7668" y="2941"/>
                    <a:pt x="7752" y="2941"/>
                  </a:cubicBezTo>
                  <a:lnTo>
                    <a:pt x="8002" y="2941"/>
                  </a:lnTo>
                  <a:lnTo>
                    <a:pt x="8002" y="3668"/>
                  </a:lnTo>
                  <a:lnTo>
                    <a:pt x="7752" y="3668"/>
                  </a:lnTo>
                  <a:cubicBezTo>
                    <a:pt x="7668" y="3668"/>
                    <a:pt x="7585" y="3751"/>
                    <a:pt x="7585" y="3834"/>
                  </a:cubicBezTo>
                  <a:cubicBezTo>
                    <a:pt x="7585" y="3930"/>
                    <a:pt x="7668" y="4001"/>
                    <a:pt x="7752" y="4001"/>
                  </a:cubicBezTo>
                  <a:lnTo>
                    <a:pt x="8002" y="4001"/>
                  </a:lnTo>
                  <a:lnTo>
                    <a:pt x="8002" y="4727"/>
                  </a:lnTo>
                  <a:lnTo>
                    <a:pt x="7752" y="4727"/>
                  </a:lnTo>
                  <a:cubicBezTo>
                    <a:pt x="7668" y="4727"/>
                    <a:pt x="7585" y="4799"/>
                    <a:pt x="7585" y="4894"/>
                  </a:cubicBezTo>
                  <a:cubicBezTo>
                    <a:pt x="7585" y="4989"/>
                    <a:pt x="7668" y="5061"/>
                    <a:pt x="7752" y="5061"/>
                  </a:cubicBezTo>
                  <a:lnTo>
                    <a:pt x="8002" y="5061"/>
                  </a:lnTo>
                  <a:lnTo>
                    <a:pt x="8002" y="5787"/>
                  </a:lnTo>
                  <a:lnTo>
                    <a:pt x="7752" y="5787"/>
                  </a:lnTo>
                  <a:cubicBezTo>
                    <a:pt x="7668" y="5787"/>
                    <a:pt x="7585" y="5858"/>
                    <a:pt x="7585" y="5954"/>
                  </a:cubicBezTo>
                  <a:cubicBezTo>
                    <a:pt x="7585" y="6037"/>
                    <a:pt x="7668" y="6120"/>
                    <a:pt x="7752" y="6120"/>
                  </a:cubicBezTo>
                  <a:lnTo>
                    <a:pt x="8002" y="6120"/>
                  </a:lnTo>
                  <a:lnTo>
                    <a:pt x="8002" y="6847"/>
                  </a:lnTo>
                  <a:lnTo>
                    <a:pt x="6775" y="6847"/>
                  </a:lnTo>
                  <a:lnTo>
                    <a:pt x="6775" y="1917"/>
                  </a:lnTo>
                  <a:close/>
                  <a:moveTo>
                    <a:pt x="10049" y="7144"/>
                  </a:moveTo>
                  <a:lnTo>
                    <a:pt x="10049" y="8347"/>
                  </a:lnTo>
                  <a:cubicBezTo>
                    <a:pt x="10049" y="8454"/>
                    <a:pt x="9954" y="8561"/>
                    <a:pt x="9835" y="8561"/>
                  </a:cubicBezTo>
                  <a:lnTo>
                    <a:pt x="501" y="8561"/>
                  </a:lnTo>
                  <a:cubicBezTo>
                    <a:pt x="393" y="8561"/>
                    <a:pt x="298" y="8466"/>
                    <a:pt x="298" y="8347"/>
                  </a:cubicBezTo>
                  <a:lnTo>
                    <a:pt x="298" y="7144"/>
                  </a:lnTo>
                  <a:close/>
                  <a:moveTo>
                    <a:pt x="5966" y="8871"/>
                  </a:moveTo>
                  <a:lnTo>
                    <a:pt x="5966" y="9787"/>
                  </a:lnTo>
                  <a:lnTo>
                    <a:pt x="4299" y="9787"/>
                  </a:lnTo>
                  <a:lnTo>
                    <a:pt x="4299" y="8871"/>
                  </a:lnTo>
                  <a:close/>
                  <a:moveTo>
                    <a:pt x="524" y="1"/>
                  </a:moveTo>
                  <a:cubicBezTo>
                    <a:pt x="239" y="1"/>
                    <a:pt x="1" y="239"/>
                    <a:pt x="1" y="524"/>
                  </a:cubicBezTo>
                  <a:lnTo>
                    <a:pt x="1" y="8347"/>
                  </a:lnTo>
                  <a:cubicBezTo>
                    <a:pt x="1" y="8633"/>
                    <a:pt x="239" y="8871"/>
                    <a:pt x="524" y="8871"/>
                  </a:cubicBezTo>
                  <a:lnTo>
                    <a:pt x="3989" y="8871"/>
                  </a:lnTo>
                  <a:lnTo>
                    <a:pt x="3989" y="9787"/>
                  </a:lnTo>
                  <a:lnTo>
                    <a:pt x="3465" y="9787"/>
                  </a:lnTo>
                  <a:cubicBezTo>
                    <a:pt x="3215" y="9787"/>
                    <a:pt x="3001" y="10002"/>
                    <a:pt x="3001" y="10252"/>
                  </a:cubicBezTo>
                  <a:lnTo>
                    <a:pt x="3001" y="10466"/>
                  </a:lnTo>
                  <a:cubicBezTo>
                    <a:pt x="3001" y="10716"/>
                    <a:pt x="3215" y="10919"/>
                    <a:pt x="3465" y="10919"/>
                  </a:cubicBezTo>
                  <a:lnTo>
                    <a:pt x="4739" y="10919"/>
                  </a:lnTo>
                  <a:cubicBezTo>
                    <a:pt x="4835" y="10919"/>
                    <a:pt x="4906" y="10847"/>
                    <a:pt x="4906" y="10764"/>
                  </a:cubicBezTo>
                  <a:cubicBezTo>
                    <a:pt x="4906" y="10669"/>
                    <a:pt x="4835" y="10597"/>
                    <a:pt x="4739" y="10597"/>
                  </a:cubicBezTo>
                  <a:lnTo>
                    <a:pt x="3465" y="10597"/>
                  </a:lnTo>
                  <a:cubicBezTo>
                    <a:pt x="3394" y="10597"/>
                    <a:pt x="3322" y="10538"/>
                    <a:pt x="3322" y="10442"/>
                  </a:cubicBezTo>
                  <a:lnTo>
                    <a:pt x="3322" y="10240"/>
                  </a:lnTo>
                  <a:cubicBezTo>
                    <a:pt x="3322" y="10168"/>
                    <a:pt x="3382" y="10085"/>
                    <a:pt x="3465" y="10085"/>
                  </a:cubicBezTo>
                  <a:lnTo>
                    <a:pt x="6811" y="10085"/>
                  </a:lnTo>
                  <a:cubicBezTo>
                    <a:pt x="6894" y="10085"/>
                    <a:pt x="6966" y="10145"/>
                    <a:pt x="6966" y="10240"/>
                  </a:cubicBezTo>
                  <a:lnTo>
                    <a:pt x="6966" y="10442"/>
                  </a:lnTo>
                  <a:cubicBezTo>
                    <a:pt x="6966" y="10526"/>
                    <a:pt x="6906" y="10597"/>
                    <a:pt x="6811" y="10597"/>
                  </a:cubicBezTo>
                  <a:lnTo>
                    <a:pt x="5489" y="10597"/>
                  </a:lnTo>
                  <a:cubicBezTo>
                    <a:pt x="5406" y="10597"/>
                    <a:pt x="5323" y="10669"/>
                    <a:pt x="5323" y="10764"/>
                  </a:cubicBezTo>
                  <a:cubicBezTo>
                    <a:pt x="5323" y="10847"/>
                    <a:pt x="5406" y="10919"/>
                    <a:pt x="5489" y="10919"/>
                  </a:cubicBezTo>
                  <a:lnTo>
                    <a:pt x="6811" y="10919"/>
                  </a:lnTo>
                  <a:cubicBezTo>
                    <a:pt x="7073" y="10919"/>
                    <a:pt x="7275" y="10716"/>
                    <a:pt x="7275" y="10466"/>
                  </a:cubicBezTo>
                  <a:lnTo>
                    <a:pt x="7275" y="10252"/>
                  </a:lnTo>
                  <a:cubicBezTo>
                    <a:pt x="7275" y="10002"/>
                    <a:pt x="7061" y="9787"/>
                    <a:pt x="6811" y="9787"/>
                  </a:cubicBezTo>
                  <a:lnTo>
                    <a:pt x="6299" y="9787"/>
                  </a:lnTo>
                  <a:lnTo>
                    <a:pt x="6299" y="8871"/>
                  </a:lnTo>
                  <a:lnTo>
                    <a:pt x="9847" y="8871"/>
                  </a:lnTo>
                  <a:cubicBezTo>
                    <a:pt x="10133" y="8871"/>
                    <a:pt x="10371" y="8633"/>
                    <a:pt x="10371" y="8347"/>
                  </a:cubicBezTo>
                  <a:lnTo>
                    <a:pt x="10371" y="4727"/>
                  </a:lnTo>
                  <a:cubicBezTo>
                    <a:pt x="10371" y="4644"/>
                    <a:pt x="10299" y="4573"/>
                    <a:pt x="10204" y="4573"/>
                  </a:cubicBezTo>
                  <a:cubicBezTo>
                    <a:pt x="10121" y="4573"/>
                    <a:pt x="10049" y="4644"/>
                    <a:pt x="10049" y="4727"/>
                  </a:cubicBezTo>
                  <a:lnTo>
                    <a:pt x="10049" y="6811"/>
                  </a:lnTo>
                  <a:lnTo>
                    <a:pt x="9633" y="6811"/>
                  </a:lnTo>
                  <a:lnTo>
                    <a:pt x="9633" y="1155"/>
                  </a:lnTo>
                  <a:cubicBezTo>
                    <a:pt x="9633" y="953"/>
                    <a:pt x="9466" y="786"/>
                    <a:pt x="9252" y="786"/>
                  </a:cubicBezTo>
                  <a:lnTo>
                    <a:pt x="1120" y="786"/>
                  </a:lnTo>
                  <a:cubicBezTo>
                    <a:pt x="905" y="786"/>
                    <a:pt x="739" y="953"/>
                    <a:pt x="739" y="1155"/>
                  </a:cubicBezTo>
                  <a:lnTo>
                    <a:pt x="739" y="6811"/>
                  </a:lnTo>
                  <a:lnTo>
                    <a:pt x="322" y="6811"/>
                  </a:lnTo>
                  <a:lnTo>
                    <a:pt x="322" y="524"/>
                  </a:lnTo>
                  <a:cubicBezTo>
                    <a:pt x="322" y="417"/>
                    <a:pt x="417" y="310"/>
                    <a:pt x="536" y="310"/>
                  </a:cubicBezTo>
                  <a:lnTo>
                    <a:pt x="9871" y="310"/>
                  </a:lnTo>
                  <a:cubicBezTo>
                    <a:pt x="9966" y="310"/>
                    <a:pt x="10073" y="405"/>
                    <a:pt x="10073" y="524"/>
                  </a:cubicBezTo>
                  <a:lnTo>
                    <a:pt x="10073" y="3977"/>
                  </a:lnTo>
                  <a:cubicBezTo>
                    <a:pt x="10049" y="4073"/>
                    <a:pt x="10121" y="4156"/>
                    <a:pt x="10204" y="4156"/>
                  </a:cubicBezTo>
                  <a:cubicBezTo>
                    <a:pt x="10299" y="4156"/>
                    <a:pt x="10371" y="4073"/>
                    <a:pt x="10371" y="3989"/>
                  </a:cubicBezTo>
                  <a:lnTo>
                    <a:pt x="10371" y="524"/>
                  </a:lnTo>
                  <a:cubicBezTo>
                    <a:pt x="10371" y="239"/>
                    <a:pt x="10133" y="1"/>
                    <a:pt x="984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2872;p74"/>
            <p:cNvSpPr/>
            <p:nvPr/>
          </p:nvSpPr>
          <p:spPr>
            <a:xfrm>
              <a:off x="8168579" y="3016952"/>
              <a:ext cx="32" cy="32"/>
            </a:xfrm>
            <a:custGeom>
              <a:avLst/>
              <a:gdLst/>
              <a:ahLst/>
              <a:cxnLst/>
              <a:rect l="l" t="t" r="r" b="b"/>
              <a:pathLst>
                <a:path w="1" h="1" extrusionOk="0">
                  <a:moveTo>
                    <a:pt x="0" y="1"/>
                  </a:moveTo>
                  <a:lnTo>
                    <a:pt x="0"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12873;p74"/>
            <p:cNvSpPr/>
            <p:nvPr/>
          </p:nvSpPr>
          <p:spPr>
            <a:xfrm>
              <a:off x="8168579" y="3017715"/>
              <a:ext cx="32" cy="32"/>
            </a:xfrm>
            <a:custGeom>
              <a:avLst/>
              <a:gdLst/>
              <a:ahLst/>
              <a:cxnLst/>
              <a:rect l="l" t="t" r="r" b="b"/>
              <a:pathLst>
                <a:path w="1" h="1" extrusionOk="0">
                  <a:moveTo>
                    <a:pt x="0" y="1"/>
                  </a:move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8532476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5"/>
          <p:cNvSpPr txBox="1">
            <a:spLocks noGrp="1"/>
          </p:cNvSpPr>
          <p:nvPr>
            <p:ph type="title"/>
          </p:nvPr>
        </p:nvSpPr>
        <p:spPr>
          <a:xfrm>
            <a:off x="409433" y="378225"/>
            <a:ext cx="8190317" cy="51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bg1"/>
                </a:solidFill>
              </a:rPr>
              <a:t>Even in a different sort</a:t>
            </a:r>
            <a:r>
              <a:rPr lang="fa-IR" b="1" dirty="0">
                <a:solidFill>
                  <a:schemeClr val="bg1"/>
                </a:solidFill>
              </a:rPr>
              <a:t>                      </a:t>
            </a:r>
            <a:endParaRPr b="1" dirty="0">
              <a:solidFill>
                <a:schemeClr val="bg1"/>
              </a:solidFill>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279" r="1892"/>
          <a:stretch/>
        </p:blipFill>
        <p:spPr>
          <a:xfrm>
            <a:off x="3575715" y="1197590"/>
            <a:ext cx="5452280" cy="3200400"/>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5564" t="190" r="7981" b="-190"/>
          <a:stretch/>
        </p:blipFill>
        <p:spPr>
          <a:xfrm>
            <a:off x="75064" y="1194606"/>
            <a:ext cx="3469564" cy="3200400"/>
          </a:xfrm>
          <a:prstGeom prst="rect">
            <a:avLst/>
          </a:prstGeom>
        </p:spPr>
      </p:pic>
      <p:grpSp>
        <p:nvGrpSpPr>
          <p:cNvPr id="7" name="Google Shape;9445;p68"/>
          <p:cNvGrpSpPr/>
          <p:nvPr/>
        </p:nvGrpSpPr>
        <p:grpSpPr>
          <a:xfrm>
            <a:off x="5368773" y="405754"/>
            <a:ext cx="602122" cy="399464"/>
            <a:chOff x="6228583" y="3237664"/>
            <a:chExt cx="446539" cy="303895"/>
          </a:xfrm>
        </p:grpSpPr>
        <p:sp>
          <p:nvSpPr>
            <p:cNvPr id="8" name="Google Shape;9446;p68"/>
            <p:cNvSpPr/>
            <p:nvPr/>
          </p:nvSpPr>
          <p:spPr>
            <a:xfrm>
              <a:off x="6357508" y="3277453"/>
              <a:ext cx="26865" cy="25912"/>
            </a:xfrm>
            <a:custGeom>
              <a:avLst/>
              <a:gdLst/>
              <a:ahLst/>
              <a:cxnLst/>
              <a:rect l="l" t="t" r="r" b="b"/>
              <a:pathLst>
                <a:path w="846" h="816" extrusionOk="0">
                  <a:moveTo>
                    <a:pt x="632" y="0"/>
                  </a:moveTo>
                  <a:cubicBezTo>
                    <a:pt x="578" y="0"/>
                    <a:pt x="525" y="18"/>
                    <a:pt x="489" y="54"/>
                  </a:cubicBezTo>
                  <a:lnTo>
                    <a:pt x="72" y="471"/>
                  </a:lnTo>
                  <a:cubicBezTo>
                    <a:pt x="1" y="542"/>
                    <a:pt x="1" y="685"/>
                    <a:pt x="72" y="756"/>
                  </a:cubicBezTo>
                  <a:cubicBezTo>
                    <a:pt x="120" y="804"/>
                    <a:pt x="167" y="816"/>
                    <a:pt x="227" y="816"/>
                  </a:cubicBezTo>
                  <a:cubicBezTo>
                    <a:pt x="263" y="816"/>
                    <a:pt x="322" y="804"/>
                    <a:pt x="370" y="756"/>
                  </a:cubicBezTo>
                  <a:lnTo>
                    <a:pt x="786" y="340"/>
                  </a:lnTo>
                  <a:cubicBezTo>
                    <a:pt x="846" y="268"/>
                    <a:pt x="846" y="149"/>
                    <a:pt x="775" y="54"/>
                  </a:cubicBezTo>
                  <a:cubicBezTo>
                    <a:pt x="739" y="18"/>
                    <a:pt x="685" y="0"/>
                    <a:pt x="6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9447;p68"/>
            <p:cNvSpPr/>
            <p:nvPr/>
          </p:nvSpPr>
          <p:spPr>
            <a:xfrm>
              <a:off x="6276596" y="3358746"/>
              <a:ext cx="26896" cy="25912"/>
            </a:xfrm>
            <a:custGeom>
              <a:avLst/>
              <a:gdLst/>
              <a:ahLst/>
              <a:cxnLst/>
              <a:rect l="l" t="t" r="r" b="b"/>
              <a:pathLst>
                <a:path w="847" h="816" extrusionOk="0">
                  <a:moveTo>
                    <a:pt x="632" y="0"/>
                  </a:moveTo>
                  <a:cubicBezTo>
                    <a:pt x="578" y="0"/>
                    <a:pt x="525" y="18"/>
                    <a:pt x="489" y="54"/>
                  </a:cubicBezTo>
                  <a:lnTo>
                    <a:pt x="72" y="471"/>
                  </a:lnTo>
                  <a:cubicBezTo>
                    <a:pt x="1" y="554"/>
                    <a:pt x="1" y="685"/>
                    <a:pt x="72" y="756"/>
                  </a:cubicBezTo>
                  <a:cubicBezTo>
                    <a:pt x="120" y="804"/>
                    <a:pt x="167" y="816"/>
                    <a:pt x="227" y="816"/>
                  </a:cubicBezTo>
                  <a:cubicBezTo>
                    <a:pt x="286" y="816"/>
                    <a:pt x="334" y="804"/>
                    <a:pt x="370" y="756"/>
                  </a:cubicBezTo>
                  <a:lnTo>
                    <a:pt x="787" y="340"/>
                  </a:lnTo>
                  <a:cubicBezTo>
                    <a:pt x="846" y="256"/>
                    <a:pt x="846" y="137"/>
                    <a:pt x="775" y="54"/>
                  </a:cubicBezTo>
                  <a:cubicBezTo>
                    <a:pt x="739" y="18"/>
                    <a:pt x="685" y="0"/>
                    <a:pt x="63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9448;p68"/>
            <p:cNvSpPr/>
            <p:nvPr/>
          </p:nvSpPr>
          <p:spPr>
            <a:xfrm>
              <a:off x="6357508" y="3358365"/>
              <a:ext cx="26865" cy="25912"/>
            </a:xfrm>
            <a:custGeom>
              <a:avLst/>
              <a:gdLst/>
              <a:ahLst/>
              <a:cxnLst/>
              <a:rect l="l" t="t" r="r" b="b"/>
              <a:pathLst>
                <a:path w="846" h="816" extrusionOk="0">
                  <a:moveTo>
                    <a:pt x="215" y="0"/>
                  </a:moveTo>
                  <a:cubicBezTo>
                    <a:pt x="161" y="0"/>
                    <a:pt x="108" y="18"/>
                    <a:pt x="72" y="54"/>
                  </a:cubicBezTo>
                  <a:cubicBezTo>
                    <a:pt x="1" y="125"/>
                    <a:pt x="1" y="268"/>
                    <a:pt x="72" y="340"/>
                  </a:cubicBezTo>
                  <a:lnTo>
                    <a:pt x="489" y="756"/>
                  </a:lnTo>
                  <a:cubicBezTo>
                    <a:pt x="536" y="792"/>
                    <a:pt x="584" y="816"/>
                    <a:pt x="644" y="816"/>
                  </a:cubicBezTo>
                  <a:cubicBezTo>
                    <a:pt x="703" y="816"/>
                    <a:pt x="739" y="792"/>
                    <a:pt x="786" y="756"/>
                  </a:cubicBezTo>
                  <a:cubicBezTo>
                    <a:pt x="846" y="685"/>
                    <a:pt x="846" y="566"/>
                    <a:pt x="775" y="471"/>
                  </a:cubicBezTo>
                  <a:lnTo>
                    <a:pt x="358" y="54"/>
                  </a:lnTo>
                  <a:cubicBezTo>
                    <a:pt x="322" y="18"/>
                    <a:pt x="269" y="0"/>
                    <a:pt x="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9449;p68"/>
            <p:cNvSpPr/>
            <p:nvPr/>
          </p:nvSpPr>
          <p:spPr>
            <a:xfrm>
              <a:off x="6276596" y="3277453"/>
              <a:ext cx="26896" cy="25912"/>
            </a:xfrm>
            <a:custGeom>
              <a:avLst/>
              <a:gdLst/>
              <a:ahLst/>
              <a:cxnLst/>
              <a:rect l="l" t="t" r="r" b="b"/>
              <a:pathLst>
                <a:path w="847" h="816" extrusionOk="0">
                  <a:moveTo>
                    <a:pt x="219" y="0"/>
                  </a:moveTo>
                  <a:cubicBezTo>
                    <a:pt x="167" y="0"/>
                    <a:pt x="114" y="18"/>
                    <a:pt x="72" y="54"/>
                  </a:cubicBezTo>
                  <a:cubicBezTo>
                    <a:pt x="1" y="137"/>
                    <a:pt x="1" y="268"/>
                    <a:pt x="72" y="340"/>
                  </a:cubicBezTo>
                  <a:lnTo>
                    <a:pt x="489" y="756"/>
                  </a:lnTo>
                  <a:cubicBezTo>
                    <a:pt x="536" y="804"/>
                    <a:pt x="584" y="816"/>
                    <a:pt x="644" y="816"/>
                  </a:cubicBezTo>
                  <a:cubicBezTo>
                    <a:pt x="679" y="816"/>
                    <a:pt x="751" y="804"/>
                    <a:pt x="787" y="756"/>
                  </a:cubicBezTo>
                  <a:cubicBezTo>
                    <a:pt x="846" y="685"/>
                    <a:pt x="846" y="554"/>
                    <a:pt x="775" y="471"/>
                  </a:cubicBezTo>
                  <a:lnTo>
                    <a:pt x="358" y="54"/>
                  </a:lnTo>
                  <a:cubicBezTo>
                    <a:pt x="322" y="18"/>
                    <a:pt x="272" y="0"/>
                    <a:pt x="2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9450;p68"/>
            <p:cNvSpPr/>
            <p:nvPr/>
          </p:nvSpPr>
          <p:spPr>
            <a:xfrm>
              <a:off x="6526508" y="3290314"/>
              <a:ext cx="21593" cy="19879"/>
            </a:xfrm>
            <a:custGeom>
              <a:avLst/>
              <a:gdLst/>
              <a:ahLst/>
              <a:cxnLst/>
              <a:rect l="l" t="t" r="r" b="b"/>
              <a:pathLst>
                <a:path w="680" h="626" extrusionOk="0">
                  <a:moveTo>
                    <a:pt x="446" y="0"/>
                  </a:moveTo>
                  <a:cubicBezTo>
                    <a:pt x="394" y="0"/>
                    <a:pt x="340" y="18"/>
                    <a:pt x="298" y="54"/>
                  </a:cubicBezTo>
                  <a:lnTo>
                    <a:pt x="84" y="280"/>
                  </a:lnTo>
                  <a:cubicBezTo>
                    <a:pt x="1" y="351"/>
                    <a:pt x="1" y="482"/>
                    <a:pt x="84" y="566"/>
                  </a:cubicBezTo>
                  <a:cubicBezTo>
                    <a:pt x="120" y="601"/>
                    <a:pt x="167" y="625"/>
                    <a:pt x="227" y="625"/>
                  </a:cubicBezTo>
                  <a:cubicBezTo>
                    <a:pt x="275" y="625"/>
                    <a:pt x="334" y="601"/>
                    <a:pt x="382" y="566"/>
                  </a:cubicBezTo>
                  <a:lnTo>
                    <a:pt x="596" y="340"/>
                  </a:lnTo>
                  <a:cubicBezTo>
                    <a:pt x="679" y="268"/>
                    <a:pt x="679" y="125"/>
                    <a:pt x="584" y="54"/>
                  </a:cubicBezTo>
                  <a:cubicBezTo>
                    <a:pt x="548" y="18"/>
                    <a:pt x="498" y="0"/>
                    <a:pt x="4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9451;p68"/>
            <p:cNvSpPr/>
            <p:nvPr/>
          </p:nvSpPr>
          <p:spPr>
            <a:xfrm>
              <a:off x="6465253" y="3352299"/>
              <a:ext cx="20831" cy="19498"/>
            </a:xfrm>
            <a:custGeom>
              <a:avLst/>
              <a:gdLst/>
              <a:ahLst/>
              <a:cxnLst/>
              <a:rect l="l" t="t" r="r" b="b"/>
              <a:pathLst>
                <a:path w="656" h="614" extrusionOk="0">
                  <a:moveTo>
                    <a:pt x="437" y="1"/>
                  </a:moveTo>
                  <a:cubicBezTo>
                    <a:pt x="385" y="1"/>
                    <a:pt x="334" y="19"/>
                    <a:pt x="299" y="54"/>
                  </a:cubicBezTo>
                  <a:lnTo>
                    <a:pt x="72" y="281"/>
                  </a:lnTo>
                  <a:cubicBezTo>
                    <a:pt x="1" y="352"/>
                    <a:pt x="1" y="483"/>
                    <a:pt x="72" y="554"/>
                  </a:cubicBezTo>
                  <a:cubicBezTo>
                    <a:pt x="120" y="602"/>
                    <a:pt x="168" y="614"/>
                    <a:pt x="227" y="614"/>
                  </a:cubicBezTo>
                  <a:cubicBezTo>
                    <a:pt x="263" y="614"/>
                    <a:pt x="322" y="602"/>
                    <a:pt x="370" y="554"/>
                  </a:cubicBezTo>
                  <a:lnTo>
                    <a:pt x="596" y="340"/>
                  </a:lnTo>
                  <a:cubicBezTo>
                    <a:pt x="656" y="257"/>
                    <a:pt x="656" y="126"/>
                    <a:pt x="584" y="54"/>
                  </a:cubicBezTo>
                  <a:cubicBezTo>
                    <a:pt x="543" y="19"/>
                    <a:pt x="489" y="1"/>
                    <a:pt x="4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9452;p68"/>
            <p:cNvSpPr/>
            <p:nvPr/>
          </p:nvSpPr>
          <p:spPr>
            <a:xfrm>
              <a:off x="6526508" y="3352299"/>
              <a:ext cx="21593" cy="19498"/>
            </a:xfrm>
            <a:custGeom>
              <a:avLst/>
              <a:gdLst/>
              <a:ahLst/>
              <a:cxnLst/>
              <a:rect l="l" t="t" r="r" b="b"/>
              <a:pathLst>
                <a:path w="680" h="614" extrusionOk="0">
                  <a:moveTo>
                    <a:pt x="221" y="1"/>
                  </a:moveTo>
                  <a:cubicBezTo>
                    <a:pt x="170" y="1"/>
                    <a:pt x="120" y="19"/>
                    <a:pt x="84" y="54"/>
                  </a:cubicBezTo>
                  <a:cubicBezTo>
                    <a:pt x="1" y="126"/>
                    <a:pt x="1" y="257"/>
                    <a:pt x="84" y="340"/>
                  </a:cubicBezTo>
                  <a:lnTo>
                    <a:pt x="298" y="554"/>
                  </a:lnTo>
                  <a:cubicBezTo>
                    <a:pt x="346" y="602"/>
                    <a:pt x="394" y="614"/>
                    <a:pt x="453" y="614"/>
                  </a:cubicBezTo>
                  <a:cubicBezTo>
                    <a:pt x="501" y="614"/>
                    <a:pt x="560" y="602"/>
                    <a:pt x="596" y="554"/>
                  </a:cubicBezTo>
                  <a:cubicBezTo>
                    <a:pt x="679" y="483"/>
                    <a:pt x="679" y="352"/>
                    <a:pt x="584" y="281"/>
                  </a:cubicBezTo>
                  <a:lnTo>
                    <a:pt x="358" y="54"/>
                  </a:lnTo>
                  <a:cubicBezTo>
                    <a:pt x="322" y="19"/>
                    <a:pt x="272" y="1"/>
                    <a:pt x="2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9453;p68"/>
            <p:cNvSpPr/>
            <p:nvPr/>
          </p:nvSpPr>
          <p:spPr>
            <a:xfrm>
              <a:off x="6465253" y="3290314"/>
              <a:ext cx="20831" cy="19879"/>
            </a:xfrm>
            <a:custGeom>
              <a:avLst/>
              <a:gdLst/>
              <a:ahLst/>
              <a:cxnLst/>
              <a:rect l="l" t="t" r="r" b="b"/>
              <a:pathLst>
                <a:path w="656" h="626" extrusionOk="0">
                  <a:moveTo>
                    <a:pt x="215" y="0"/>
                  </a:moveTo>
                  <a:cubicBezTo>
                    <a:pt x="162" y="0"/>
                    <a:pt x="108" y="18"/>
                    <a:pt x="72" y="54"/>
                  </a:cubicBezTo>
                  <a:cubicBezTo>
                    <a:pt x="1" y="125"/>
                    <a:pt x="1" y="268"/>
                    <a:pt x="72" y="340"/>
                  </a:cubicBezTo>
                  <a:lnTo>
                    <a:pt x="299" y="566"/>
                  </a:lnTo>
                  <a:cubicBezTo>
                    <a:pt x="346" y="601"/>
                    <a:pt x="382" y="625"/>
                    <a:pt x="441" y="625"/>
                  </a:cubicBezTo>
                  <a:cubicBezTo>
                    <a:pt x="489" y="625"/>
                    <a:pt x="549" y="601"/>
                    <a:pt x="596" y="566"/>
                  </a:cubicBezTo>
                  <a:cubicBezTo>
                    <a:pt x="656" y="482"/>
                    <a:pt x="656" y="351"/>
                    <a:pt x="584" y="280"/>
                  </a:cubicBezTo>
                  <a:lnTo>
                    <a:pt x="358" y="54"/>
                  </a:lnTo>
                  <a:cubicBezTo>
                    <a:pt x="322" y="18"/>
                    <a:pt x="269" y="0"/>
                    <a:pt x="2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9454;p68"/>
            <p:cNvSpPr/>
            <p:nvPr/>
          </p:nvSpPr>
          <p:spPr>
            <a:xfrm>
              <a:off x="6304573" y="3437180"/>
              <a:ext cx="119145" cy="13274"/>
            </a:xfrm>
            <a:custGeom>
              <a:avLst/>
              <a:gdLst/>
              <a:ahLst/>
              <a:cxnLst/>
              <a:rect l="l" t="t" r="r" b="b"/>
              <a:pathLst>
                <a:path w="3752" h="418" extrusionOk="0">
                  <a:moveTo>
                    <a:pt x="203" y="1"/>
                  </a:moveTo>
                  <a:cubicBezTo>
                    <a:pt x="96" y="1"/>
                    <a:pt x="1" y="84"/>
                    <a:pt x="1" y="203"/>
                  </a:cubicBezTo>
                  <a:cubicBezTo>
                    <a:pt x="1" y="322"/>
                    <a:pt x="84" y="417"/>
                    <a:pt x="203" y="417"/>
                  </a:cubicBezTo>
                  <a:lnTo>
                    <a:pt x="3537" y="417"/>
                  </a:lnTo>
                  <a:cubicBezTo>
                    <a:pt x="3644" y="417"/>
                    <a:pt x="3751" y="322"/>
                    <a:pt x="3751" y="203"/>
                  </a:cubicBezTo>
                  <a:cubicBezTo>
                    <a:pt x="3751" y="84"/>
                    <a:pt x="3644" y="1"/>
                    <a:pt x="3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9455;p68"/>
            <p:cNvSpPr/>
            <p:nvPr/>
          </p:nvSpPr>
          <p:spPr>
            <a:xfrm>
              <a:off x="6304573" y="3500341"/>
              <a:ext cx="25372" cy="13242"/>
            </a:xfrm>
            <a:custGeom>
              <a:avLst/>
              <a:gdLst/>
              <a:ahLst/>
              <a:cxnLst/>
              <a:rect l="l" t="t" r="r" b="b"/>
              <a:pathLst>
                <a:path w="799" h="417" extrusionOk="0">
                  <a:moveTo>
                    <a:pt x="203" y="0"/>
                  </a:moveTo>
                  <a:cubicBezTo>
                    <a:pt x="108" y="0"/>
                    <a:pt x="1" y="95"/>
                    <a:pt x="1" y="214"/>
                  </a:cubicBezTo>
                  <a:cubicBezTo>
                    <a:pt x="1" y="333"/>
                    <a:pt x="84" y="417"/>
                    <a:pt x="203" y="417"/>
                  </a:cubicBezTo>
                  <a:lnTo>
                    <a:pt x="596" y="417"/>
                  </a:lnTo>
                  <a:cubicBezTo>
                    <a:pt x="703" y="417"/>
                    <a:pt x="798" y="333"/>
                    <a:pt x="798" y="214"/>
                  </a:cubicBezTo>
                  <a:cubicBezTo>
                    <a:pt x="798" y="95"/>
                    <a:pt x="715" y="0"/>
                    <a:pt x="5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9456;p68"/>
            <p:cNvSpPr/>
            <p:nvPr/>
          </p:nvSpPr>
          <p:spPr>
            <a:xfrm>
              <a:off x="6346934" y="3500341"/>
              <a:ext cx="76784" cy="13242"/>
            </a:xfrm>
            <a:custGeom>
              <a:avLst/>
              <a:gdLst/>
              <a:ahLst/>
              <a:cxnLst/>
              <a:rect l="l" t="t" r="r" b="b"/>
              <a:pathLst>
                <a:path w="2418" h="417" extrusionOk="0">
                  <a:moveTo>
                    <a:pt x="215" y="0"/>
                  </a:moveTo>
                  <a:cubicBezTo>
                    <a:pt x="107" y="0"/>
                    <a:pt x="0" y="95"/>
                    <a:pt x="0" y="214"/>
                  </a:cubicBezTo>
                  <a:cubicBezTo>
                    <a:pt x="0" y="333"/>
                    <a:pt x="96" y="417"/>
                    <a:pt x="215" y="417"/>
                  </a:cubicBezTo>
                  <a:lnTo>
                    <a:pt x="2203" y="417"/>
                  </a:lnTo>
                  <a:cubicBezTo>
                    <a:pt x="2310" y="417"/>
                    <a:pt x="2417" y="333"/>
                    <a:pt x="2417" y="214"/>
                  </a:cubicBezTo>
                  <a:cubicBezTo>
                    <a:pt x="2417" y="95"/>
                    <a:pt x="2310" y="0"/>
                    <a:pt x="220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9457;p68"/>
            <p:cNvSpPr/>
            <p:nvPr/>
          </p:nvSpPr>
          <p:spPr>
            <a:xfrm>
              <a:off x="6304573" y="3468935"/>
              <a:ext cx="119145" cy="12893"/>
            </a:xfrm>
            <a:custGeom>
              <a:avLst/>
              <a:gdLst/>
              <a:ahLst/>
              <a:cxnLst/>
              <a:rect l="l" t="t" r="r" b="b"/>
              <a:pathLst>
                <a:path w="3752" h="406" extrusionOk="0">
                  <a:moveTo>
                    <a:pt x="203" y="1"/>
                  </a:moveTo>
                  <a:cubicBezTo>
                    <a:pt x="96" y="1"/>
                    <a:pt x="1" y="84"/>
                    <a:pt x="1" y="203"/>
                  </a:cubicBezTo>
                  <a:cubicBezTo>
                    <a:pt x="1" y="322"/>
                    <a:pt x="84" y="406"/>
                    <a:pt x="203" y="406"/>
                  </a:cubicBezTo>
                  <a:lnTo>
                    <a:pt x="3537" y="406"/>
                  </a:lnTo>
                  <a:cubicBezTo>
                    <a:pt x="3644" y="406"/>
                    <a:pt x="3751" y="322"/>
                    <a:pt x="3751" y="203"/>
                  </a:cubicBezTo>
                  <a:cubicBezTo>
                    <a:pt x="3751" y="84"/>
                    <a:pt x="3644" y="1"/>
                    <a:pt x="35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9458;p68"/>
            <p:cNvSpPr/>
            <p:nvPr/>
          </p:nvSpPr>
          <p:spPr>
            <a:xfrm>
              <a:off x="6228583" y="3237664"/>
              <a:ext cx="357688" cy="186338"/>
            </a:xfrm>
            <a:custGeom>
              <a:avLst/>
              <a:gdLst/>
              <a:ahLst/>
              <a:cxnLst/>
              <a:rect l="l" t="t" r="r" b="b"/>
              <a:pathLst>
                <a:path w="11264" h="5868" extrusionOk="0">
                  <a:moveTo>
                    <a:pt x="8752" y="1045"/>
                  </a:moveTo>
                  <a:cubicBezTo>
                    <a:pt x="9240" y="1045"/>
                    <a:pt x="9716" y="1224"/>
                    <a:pt x="10085" y="1593"/>
                  </a:cubicBezTo>
                  <a:cubicBezTo>
                    <a:pt x="10811" y="2331"/>
                    <a:pt x="10811" y="3545"/>
                    <a:pt x="10085" y="4272"/>
                  </a:cubicBezTo>
                  <a:cubicBezTo>
                    <a:pt x="9716" y="4641"/>
                    <a:pt x="9234" y="4825"/>
                    <a:pt x="8750" y="4825"/>
                  </a:cubicBezTo>
                  <a:cubicBezTo>
                    <a:pt x="8267" y="4825"/>
                    <a:pt x="7781" y="4641"/>
                    <a:pt x="7406" y="4272"/>
                  </a:cubicBezTo>
                  <a:cubicBezTo>
                    <a:pt x="6668" y="3522"/>
                    <a:pt x="6668" y="2331"/>
                    <a:pt x="7406" y="1593"/>
                  </a:cubicBezTo>
                  <a:cubicBezTo>
                    <a:pt x="7775" y="1224"/>
                    <a:pt x="8252" y="1045"/>
                    <a:pt x="8752" y="1045"/>
                  </a:cubicBezTo>
                  <a:close/>
                  <a:moveTo>
                    <a:pt x="3215" y="402"/>
                  </a:moveTo>
                  <a:cubicBezTo>
                    <a:pt x="3870" y="402"/>
                    <a:pt x="4501" y="652"/>
                    <a:pt x="5001" y="1140"/>
                  </a:cubicBezTo>
                  <a:cubicBezTo>
                    <a:pt x="5978" y="2140"/>
                    <a:pt x="5978" y="3736"/>
                    <a:pt x="5001" y="4712"/>
                  </a:cubicBezTo>
                  <a:cubicBezTo>
                    <a:pt x="4507" y="5206"/>
                    <a:pt x="3858" y="5453"/>
                    <a:pt x="3211" y="5453"/>
                  </a:cubicBezTo>
                  <a:cubicBezTo>
                    <a:pt x="2563" y="5453"/>
                    <a:pt x="1918" y="5206"/>
                    <a:pt x="1429" y="4712"/>
                  </a:cubicBezTo>
                  <a:cubicBezTo>
                    <a:pt x="441" y="3736"/>
                    <a:pt x="441" y="2128"/>
                    <a:pt x="1429" y="1140"/>
                  </a:cubicBezTo>
                  <a:cubicBezTo>
                    <a:pt x="1918" y="652"/>
                    <a:pt x="2560" y="402"/>
                    <a:pt x="3215" y="402"/>
                  </a:cubicBezTo>
                  <a:close/>
                  <a:moveTo>
                    <a:pt x="3209" y="0"/>
                  </a:moveTo>
                  <a:cubicBezTo>
                    <a:pt x="2462" y="0"/>
                    <a:pt x="1715" y="289"/>
                    <a:pt x="1144" y="866"/>
                  </a:cubicBezTo>
                  <a:cubicBezTo>
                    <a:pt x="1" y="2009"/>
                    <a:pt x="1" y="3855"/>
                    <a:pt x="1144" y="4998"/>
                  </a:cubicBezTo>
                  <a:cubicBezTo>
                    <a:pt x="1703" y="5569"/>
                    <a:pt x="2465" y="5867"/>
                    <a:pt x="3215" y="5867"/>
                  </a:cubicBezTo>
                  <a:cubicBezTo>
                    <a:pt x="3953" y="5867"/>
                    <a:pt x="4715" y="5581"/>
                    <a:pt x="5275" y="4998"/>
                  </a:cubicBezTo>
                  <a:cubicBezTo>
                    <a:pt x="5680" y="4593"/>
                    <a:pt x="5930" y="4117"/>
                    <a:pt x="6049" y="3617"/>
                  </a:cubicBezTo>
                  <a:lnTo>
                    <a:pt x="6561" y="3617"/>
                  </a:lnTo>
                  <a:cubicBezTo>
                    <a:pt x="6668" y="3962"/>
                    <a:pt x="6859" y="4284"/>
                    <a:pt x="7121" y="4557"/>
                  </a:cubicBezTo>
                  <a:cubicBezTo>
                    <a:pt x="7573" y="4998"/>
                    <a:pt x="8168" y="5224"/>
                    <a:pt x="8752" y="5224"/>
                  </a:cubicBezTo>
                  <a:cubicBezTo>
                    <a:pt x="9323" y="5224"/>
                    <a:pt x="9919" y="4998"/>
                    <a:pt x="10371" y="4557"/>
                  </a:cubicBezTo>
                  <a:cubicBezTo>
                    <a:pt x="11264" y="3664"/>
                    <a:pt x="11264" y="2200"/>
                    <a:pt x="10371" y="1307"/>
                  </a:cubicBezTo>
                  <a:cubicBezTo>
                    <a:pt x="9924" y="860"/>
                    <a:pt x="9335" y="637"/>
                    <a:pt x="8746" y="637"/>
                  </a:cubicBezTo>
                  <a:cubicBezTo>
                    <a:pt x="8156" y="637"/>
                    <a:pt x="7567" y="860"/>
                    <a:pt x="7121" y="1307"/>
                  </a:cubicBezTo>
                  <a:cubicBezTo>
                    <a:pt x="6609" y="1831"/>
                    <a:pt x="6394" y="2533"/>
                    <a:pt x="6466" y="3212"/>
                  </a:cubicBezTo>
                  <a:lnTo>
                    <a:pt x="6132" y="3212"/>
                  </a:lnTo>
                  <a:cubicBezTo>
                    <a:pt x="6204" y="2379"/>
                    <a:pt x="5930" y="1497"/>
                    <a:pt x="5275" y="866"/>
                  </a:cubicBezTo>
                  <a:cubicBezTo>
                    <a:pt x="4704" y="289"/>
                    <a:pt x="3956" y="0"/>
                    <a:pt x="32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9459;p68"/>
            <p:cNvSpPr/>
            <p:nvPr/>
          </p:nvSpPr>
          <p:spPr>
            <a:xfrm>
              <a:off x="6295141" y="3295775"/>
              <a:ext cx="70718" cy="71131"/>
            </a:xfrm>
            <a:custGeom>
              <a:avLst/>
              <a:gdLst/>
              <a:ahLst/>
              <a:cxnLst/>
              <a:rect l="l" t="t" r="r" b="b"/>
              <a:pathLst>
                <a:path w="2227" h="2240" extrusionOk="0">
                  <a:moveTo>
                    <a:pt x="1119" y="394"/>
                  </a:moveTo>
                  <a:cubicBezTo>
                    <a:pt x="1512" y="394"/>
                    <a:pt x="1834" y="703"/>
                    <a:pt x="1834" y="1108"/>
                  </a:cubicBezTo>
                  <a:cubicBezTo>
                    <a:pt x="1810" y="1501"/>
                    <a:pt x="1500" y="1822"/>
                    <a:pt x="1119" y="1822"/>
                  </a:cubicBezTo>
                  <a:cubicBezTo>
                    <a:pt x="726" y="1822"/>
                    <a:pt x="405" y="1501"/>
                    <a:pt x="405" y="1108"/>
                  </a:cubicBezTo>
                  <a:cubicBezTo>
                    <a:pt x="405" y="715"/>
                    <a:pt x="714" y="394"/>
                    <a:pt x="1119" y="394"/>
                  </a:cubicBezTo>
                  <a:close/>
                  <a:moveTo>
                    <a:pt x="1119" y="1"/>
                  </a:moveTo>
                  <a:cubicBezTo>
                    <a:pt x="500" y="1"/>
                    <a:pt x="0" y="501"/>
                    <a:pt x="0" y="1120"/>
                  </a:cubicBezTo>
                  <a:cubicBezTo>
                    <a:pt x="0" y="1727"/>
                    <a:pt x="500" y="2239"/>
                    <a:pt x="1119" y="2239"/>
                  </a:cubicBezTo>
                  <a:cubicBezTo>
                    <a:pt x="1727" y="2239"/>
                    <a:pt x="2227" y="1727"/>
                    <a:pt x="2227" y="1120"/>
                  </a:cubicBezTo>
                  <a:cubicBezTo>
                    <a:pt x="2227" y="489"/>
                    <a:pt x="1727" y="1"/>
                    <a:pt x="11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9460;p68"/>
            <p:cNvSpPr/>
            <p:nvPr/>
          </p:nvSpPr>
          <p:spPr>
            <a:xfrm>
              <a:off x="6482273" y="3306763"/>
              <a:ext cx="48045" cy="48045"/>
            </a:xfrm>
            <a:custGeom>
              <a:avLst/>
              <a:gdLst/>
              <a:ahLst/>
              <a:cxnLst/>
              <a:rect l="l" t="t" r="r" b="b"/>
              <a:pathLst>
                <a:path w="1513" h="1513" extrusionOk="0">
                  <a:moveTo>
                    <a:pt x="763" y="405"/>
                  </a:moveTo>
                  <a:cubicBezTo>
                    <a:pt x="953" y="405"/>
                    <a:pt x="1120" y="560"/>
                    <a:pt x="1120" y="762"/>
                  </a:cubicBezTo>
                  <a:cubicBezTo>
                    <a:pt x="1120" y="965"/>
                    <a:pt x="953" y="1119"/>
                    <a:pt x="763" y="1119"/>
                  </a:cubicBezTo>
                  <a:cubicBezTo>
                    <a:pt x="560" y="1119"/>
                    <a:pt x="406" y="953"/>
                    <a:pt x="406" y="762"/>
                  </a:cubicBezTo>
                  <a:cubicBezTo>
                    <a:pt x="406" y="560"/>
                    <a:pt x="560" y="405"/>
                    <a:pt x="763" y="405"/>
                  </a:cubicBezTo>
                  <a:close/>
                  <a:moveTo>
                    <a:pt x="763" y="0"/>
                  </a:moveTo>
                  <a:cubicBezTo>
                    <a:pt x="346" y="0"/>
                    <a:pt x="1" y="345"/>
                    <a:pt x="1" y="762"/>
                  </a:cubicBezTo>
                  <a:cubicBezTo>
                    <a:pt x="1" y="1179"/>
                    <a:pt x="346" y="1512"/>
                    <a:pt x="763" y="1512"/>
                  </a:cubicBezTo>
                  <a:cubicBezTo>
                    <a:pt x="1179" y="1512"/>
                    <a:pt x="1513" y="1179"/>
                    <a:pt x="1513" y="762"/>
                  </a:cubicBezTo>
                  <a:cubicBezTo>
                    <a:pt x="1513" y="345"/>
                    <a:pt x="1179" y="0"/>
                    <a:pt x="7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9461;p68"/>
            <p:cNvSpPr/>
            <p:nvPr/>
          </p:nvSpPr>
          <p:spPr>
            <a:xfrm>
              <a:off x="6456584" y="3437180"/>
              <a:ext cx="76784" cy="76403"/>
            </a:xfrm>
            <a:custGeom>
              <a:avLst/>
              <a:gdLst/>
              <a:ahLst/>
              <a:cxnLst/>
              <a:rect l="l" t="t" r="r" b="b"/>
              <a:pathLst>
                <a:path w="2418" h="2406" extrusionOk="0">
                  <a:moveTo>
                    <a:pt x="2012" y="406"/>
                  </a:moveTo>
                  <a:lnTo>
                    <a:pt x="2012" y="1989"/>
                  </a:lnTo>
                  <a:lnTo>
                    <a:pt x="417" y="1989"/>
                  </a:lnTo>
                  <a:lnTo>
                    <a:pt x="417" y="406"/>
                  </a:lnTo>
                  <a:close/>
                  <a:moveTo>
                    <a:pt x="298" y="1"/>
                  </a:moveTo>
                  <a:cubicBezTo>
                    <a:pt x="143" y="1"/>
                    <a:pt x="0" y="132"/>
                    <a:pt x="0" y="298"/>
                  </a:cubicBezTo>
                  <a:lnTo>
                    <a:pt x="0" y="2108"/>
                  </a:lnTo>
                  <a:cubicBezTo>
                    <a:pt x="0" y="2275"/>
                    <a:pt x="143" y="2406"/>
                    <a:pt x="298" y="2406"/>
                  </a:cubicBezTo>
                  <a:lnTo>
                    <a:pt x="2119" y="2406"/>
                  </a:lnTo>
                  <a:cubicBezTo>
                    <a:pt x="2286" y="2406"/>
                    <a:pt x="2417" y="2275"/>
                    <a:pt x="2417" y="2108"/>
                  </a:cubicBezTo>
                  <a:lnTo>
                    <a:pt x="2417" y="298"/>
                  </a:lnTo>
                  <a:cubicBezTo>
                    <a:pt x="2417" y="120"/>
                    <a:pt x="2286" y="1"/>
                    <a:pt x="21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9462;p68"/>
            <p:cNvSpPr/>
            <p:nvPr/>
          </p:nvSpPr>
          <p:spPr>
            <a:xfrm>
              <a:off x="6268658" y="3367351"/>
              <a:ext cx="406464" cy="174208"/>
            </a:xfrm>
            <a:custGeom>
              <a:avLst/>
              <a:gdLst/>
              <a:ahLst/>
              <a:cxnLst/>
              <a:rect l="l" t="t" r="r" b="b"/>
              <a:pathLst>
                <a:path w="12800" h="5486" extrusionOk="0">
                  <a:moveTo>
                    <a:pt x="10419" y="1616"/>
                  </a:moveTo>
                  <a:lnTo>
                    <a:pt x="10419" y="3009"/>
                  </a:lnTo>
                  <a:lnTo>
                    <a:pt x="9573" y="3009"/>
                  </a:lnTo>
                  <a:lnTo>
                    <a:pt x="9573" y="1616"/>
                  </a:lnTo>
                  <a:close/>
                  <a:moveTo>
                    <a:pt x="12395" y="402"/>
                  </a:moveTo>
                  <a:lnTo>
                    <a:pt x="12395" y="414"/>
                  </a:lnTo>
                  <a:lnTo>
                    <a:pt x="12395" y="4224"/>
                  </a:lnTo>
                  <a:lnTo>
                    <a:pt x="12383" y="4236"/>
                  </a:lnTo>
                  <a:lnTo>
                    <a:pt x="10835" y="3807"/>
                  </a:lnTo>
                  <a:lnTo>
                    <a:pt x="10823" y="3795"/>
                  </a:lnTo>
                  <a:lnTo>
                    <a:pt x="10823" y="3224"/>
                  </a:lnTo>
                  <a:lnTo>
                    <a:pt x="10823" y="1414"/>
                  </a:lnTo>
                  <a:lnTo>
                    <a:pt x="10823" y="842"/>
                  </a:lnTo>
                  <a:cubicBezTo>
                    <a:pt x="10823" y="842"/>
                    <a:pt x="10823" y="831"/>
                    <a:pt x="10835" y="831"/>
                  </a:cubicBezTo>
                  <a:lnTo>
                    <a:pt x="12383" y="402"/>
                  </a:lnTo>
                  <a:close/>
                  <a:moveTo>
                    <a:pt x="12362" y="0"/>
                  </a:moveTo>
                  <a:cubicBezTo>
                    <a:pt x="12330" y="0"/>
                    <a:pt x="12297" y="3"/>
                    <a:pt x="12264" y="9"/>
                  </a:cubicBezTo>
                  <a:lnTo>
                    <a:pt x="10716" y="438"/>
                  </a:lnTo>
                  <a:cubicBezTo>
                    <a:pt x="10538" y="485"/>
                    <a:pt x="10407" y="664"/>
                    <a:pt x="10407" y="842"/>
                  </a:cubicBezTo>
                  <a:lnTo>
                    <a:pt x="10407" y="1212"/>
                  </a:lnTo>
                  <a:lnTo>
                    <a:pt x="9549" y="1212"/>
                  </a:lnTo>
                  <a:lnTo>
                    <a:pt x="9549" y="914"/>
                  </a:lnTo>
                  <a:cubicBezTo>
                    <a:pt x="9549" y="819"/>
                    <a:pt x="9466" y="711"/>
                    <a:pt x="9347" y="711"/>
                  </a:cubicBezTo>
                  <a:cubicBezTo>
                    <a:pt x="9228" y="711"/>
                    <a:pt x="9133" y="795"/>
                    <a:pt x="9133" y="914"/>
                  </a:cubicBezTo>
                  <a:lnTo>
                    <a:pt x="9133" y="1414"/>
                  </a:lnTo>
                  <a:lnTo>
                    <a:pt x="9133" y="3224"/>
                  </a:lnTo>
                  <a:lnTo>
                    <a:pt x="9133" y="4986"/>
                  </a:lnTo>
                  <a:cubicBezTo>
                    <a:pt x="9133" y="5045"/>
                    <a:pt x="9085" y="5081"/>
                    <a:pt x="9026" y="5081"/>
                  </a:cubicBezTo>
                  <a:lnTo>
                    <a:pt x="513" y="5081"/>
                  </a:lnTo>
                  <a:cubicBezTo>
                    <a:pt x="453" y="5081"/>
                    <a:pt x="417" y="5045"/>
                    <a:pt x="417" y="4986"/>
                  </a:cubicBezTo>
                  <a:lnTo>
                    <a:pt x="417" y="1854"/>
                  </a:lnTo>
                  <a:cubicBezTo>
                    <a:pt x="417" y="1747"/>
                    <a:pt x="322" y="1652"/>
                    <a:pt x="203" y="1652"/>
                  </a:cubicBezTo>
                  <a:cubicBezTo>
                    <a:pt x="84" y="1652"/>
                    <a:pt x="1" y="1735"/>
                    <a:pt x="1" y="1854"/>
                  </a:cubicBezTo>
                  <a:lnTo>
                    <a:pt x="1" y="4986"/>
                  </a:lnTo>
                  <a:cubicBezTo>
                    <a:pt x="1" y="5260"/>
                    <a:pt x="215" y="5486"/>
                    <a:pt x="501" y="5486"/>
                  </a:cubicBezTo>
                  <a:lnTo>
                    <a:pt x="9014" y="5486"/>
                  </a:lnTo>
                  <a:cubicBezTo>
                    <a:pt x="9299" y="5486"/>
                    <a:pt x="9526" y="5260"/>
                    <a:pt x="9526" y="4986"/>
                  </a:cubicBezTo>
                  <a:lnTo>
                    <a:pt x="9526" y="3414"/>
                  </a:lnTo>
                  <a:lnTo>
                    <a:pt x="10371" y="3414"/>
                  </a:lnTo>
                  <a:lnTo>
                    <a:pt x="10371" y="3795"/>
                  </a:lnTo>
                  <a:cubicBezTo>
                    <a:pt x="10371" y="3986"/>
                    <a:pt x="10502" y="4152"/>
                    <a:pt x="10681" y="4188"/>
                  </a:cubicBezTo>
                  <a:lnTo>
                    <a:pt x="12228" y="4629"/>
                  </a:lnTo>
                  <a:cubicBezTo>
                    <a:pt x="12264" y="4641"/>
                    <a:pt x="12300" y="4641"/>
                    <a:pt x="12347" y="4641"/>
                  </a:cubicBezTo>
                  <a:cubicBezTo>
                    <a:pt x="12443" y="4641"/>
                    <a:pt x="12526" y="4605"/>
                    <a:pt x="12597" y="4545"/>
                  </a:cubicBezTo>
                  <a:cubicBezTo>
                    <a:pt x="12705" y="4474"/>
                    <a:pt x="12764" y="4343"/>
                    <a:pt x="12764" y="4224"/>
                  </a:cubicBezTo>
                  <a:lnTo>
                    <a:pt x="12764" y="426"/>
                  </a:lnTo>
                  <a:cubicBezTo>
                    <a:pt x="12800" y="283"/>
                    <a:pt x="12740" y="164"/>
                    <a:pt x="12633" y="80"/>
                  </a:cubicBezTo>
                  <a:cubicBezTo>
                    <a:pt x="12553" y="27"/>
                    <a:pt x="12459" y="0"/>
                    <a:pt x="1236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5" name="Google Shape;10228;p70"/>
          <p:cNvGrpSpPr/>
          <p:nvPr/>
        </p:nvGrpSpPr>
        <p:grpSpPr>
          <a:xfrm>
            <a:off x="6098399" y="400028"/>
            <a:ext cx="486646" cy="459781"/>
            <a:chOff x="6259175" y="1559008"/>
            <a:chExt cx="271743" cy="272093"/>
          </a:xfrm>
        </p:grpSpPr>
        <p:sp>
          <p:nvSpPr>
            <p:cNvPr id="26" name="Google Shape;10229;p70"/>
            <p:cNvSpPr/>
            <p:nvPr/>
          </p:nvSpPr>
          <p:spPr>
            <a:xfrm>
              <a:off x="6259175" y="1559008"/>
              <a:ext cx="271743" cy="272093"/>
            </a:xfrm>
            <a:custGeom>
              <a:avLst/>
              <a:gdLst/>
              <a:ahLst/>
              <a:cxnLst/>
              <a:rect l="l" t="t" r="r" b="b"/>
              <a:pathLst>
                <a:path w="8538" h="8549" extrusionOk="0">
                  <a:moveTo>
                    <a:pt x="4263" y="0"/>
                  </a:moveTo>
                  <a:cubicBezTo>
                    <a:pt x="3120" y="0"/>
                    <a:pt x="2049" y="453"/>
                    <a:pt x="1251" y="1250"/>
                  </a:cubicBezTo>
                  <a:cubicBezTo>
                    <a:pt x="441" y="2060"/>
                    <a:pt x="1" y="3131"/>
                    <a:pt x="1" y="4274"/>
                  </a:cubicBezTo>
                  <a:cubicBezTo>
                    <a:pt x="1" y="5417"/>
                    <a:pt x="441" y="6489"/>
                    <a:pt x="1251" y="7299"/>
                  </a:cubicBezTo>
                  <a:cubicBezTo>
                    <a:pt x="2049" y="8096"/>
                    <a:pt x="3120" y="8549"/>
                    <a:pt x="4263" y="8549"/>
                  </a:cubicBezTo>
                  <a:cubicBezTo>
                    <a:pt x="5418" y="8549"/>
                    <a:pt x="6490" y="8096"/>
                    <a:pt x="7287" y="7299"/>
                  </a:cubicBezTo>
                  <a:cubicBezTo>
                    <a:pt x="8097" y="6489"/>
                    <a:pt x="8537" y="5417"/>
                    <a:pt x="8537" y="4274"/>
                  </a:cubicBezTo>
                  <a:cubicBezTo>
                    <a:pt x="8526" y="4179"/>
                    <a:pt x="8526" y="4108"/>
                    <a:pt x="8526" y="4036"/>
                  </a:cubicBezTo>
                  <a:cubicBezTo>
                    <a:pt x="8526" y="3965"/>
                    <a:pt x="8466" y="3917"/>
                    <a:pt x="8383" y="3917"/>
                  </a:cubicBezTo>
                  <a:cubicBezTo>
                    <a:pt x="8311" y="3917"/>
                    <a:pt x="8276" y="3977"/>
                    <a:pt x="8276" y="4048"/>
                  </a:cubicBezTo>
                  <a:lnTo>
                    <a:pt x="8276" y="4274"/>
                  </a:lnTo>
                  <a:cubicBezTo>
                    <a:pt x="8276" y="5346"/>
                    <a:pt x="7859" y="6358"/>
                    <a:pt x="7097" y="7120"/>
                  </a:cubicBezTo>
                  <a:cubicBezTo>
                    <a:pt x="6335" y="7882"/>
                    <a:pt x="5323" y="8287"/>
                    <a:pt x="4251" y="8287"/>
                  </a:cubicBezTo>
                  <a:cubicBezTo>
                    <a:pt x="3180" y="8287"/>
                    <a:pt x="2168" y="7870"/>
                    <a:pt x="1406" y="7120"/>
                  </a:cubicBezTo>
                  <a:cubicBezTo>
                    <a:pt x="656" y="6358"/>
                    <a:pt x="239" y="5346"/>
                    <a:pt x="239" y="4274"/>
                  </a:cubicBezTo>
                  <a:cubicBezTo>
                    <a:pt x="239" y="3203"/>
                    <a:pt x="644" y="2191"/>
                    <a:pt x="1406" y="1429"/>
                  </a:cubicBezTo>
                  <a:cubicBezTo>
                    <a:pt x="2168" y="667"/>
                    <a:pt x="3180" y="250"/>
                    <a:pt x="4251" y="250"/>
                  </a:cubicBezTo>
                  <a:cubicBezTo>
                    <a:pt x="5204" y="250"/>
                    <a:pt x="6121" y="595"/>
                    <a:pt x="6847" y="1203"/>
                  </a:cubicBezTo>
                  <a:cubicBezTo>
                    <a:pt x="7561" y="1822"/>
                    <a:pt x="8049" y="2655"/>
                    <a:pt x="8216" y="3560"/>
                  </a:cubicBezTo>
                  <a:cubicBezTo>
                    <a:pt x="8227" y="3624"/>
                    <a:pt x="8276" y="3669"/>
                    <a:pt x="8337" y="3669"/>
                  </a:cubicBezTo>
                  <a:cubicBezTo>
                    <a:pt x="8344" y="3669"/>
                    <a:pt x="8352" y="3668"/>
                    <a:pt x="8359" y="3667"/>
                  </a:cubicBezTo>
                  <a:cubicBezTo>
                    <a:pt x="8430" y="3643"/>
                    <a:pt x="8478" y="3584"/>
                    <a:pt x="8466" y="3512"/>
                  </a:cubicBezTo>
                  <a:cubicBezTo>
                    <a:pt x="8287" y="2548"/>
                    <a:pt x="7775" y="1655"/>
                    <a:pt x="7025" y="1012"/>
                  </a:cubicBezTo>
                  <a:cubicBezTo>
                    <a:pt x="6251" y="357"/>
                    <a:pt x="5275" y="0"/>
                    <a:pt x="42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10230;p70"/>
            <p:cNvSpPr/>
            <p:nvPr/>
          </p:nvSpPr>
          <p:spPr>
            <a:xfrm>
              <a:off x="6278145" y="1577946"/>
              <a:ext cx="231927" cy="232309"/>
            </a:xfrm>
            <a:custGeom>
              <a:avLst/>
              <a:gdLst/>
              <a:ahLst/>
              <a:cxnLst/>
              <a:rect l="l" t="t" r="r" b="b"/>
              <a:pathLst>
                <a:path w="7287" h="7299" extrusionOk="0">
                  <a:moveTo>
                    <a:pt x="3643" y="0"/>
                  </a:moveTo>
                  <a:cubicBezTo>
                    <a:pt x="3119" y="0"/>
                    <a:pt x="2631" y="108"/>
                    <a:pt x="2155" y="322"/>
                  </a:cubicBezTo>
                  <a:cubicBezTo>
                    <a:pt x="1703" y="524"/>
                    <a:pt x="1310" y="810"/>
                    <a:pt x="964" y="1179"/>
                  </a:cubicBezTo>
                  <a:cubicBezTo>
                    <a:pt x="917" y="1227"/>
                    <a:pt x="917" y="1310"/>
                    <a:pt x="964" y="1358"/>
                  </a:cubicBezTo>
                  <a:cubicBezTo>
                    <a:pt x="988" y="1382"/>
                    <a:pt x="1021" y="1393"/>
                    <a:pt x="1054" y="1393"/>
                  </a:cubicBezTo>
                  <a:cubicBezTo>
                    <a:pt x="1086" y="1393"/>
                    <a:pt x="1119" y="1382"/>
                    <a:pt x="1143" y="1358"/>
                  </a:cubicBezTo>
                  <a:cubicBezTo>
                    <a:pt x="1453" y="1012"/>
                    <a:pt x="1822" y="750"/>
                    <a:pt x="2262" y="560"/>
                  </a:cubicBezTo>
                  <a:cubicBezTo>
                    <a:pt x="2691" y="358"/>
                    <a:pt x="3167" y="262"/>
                    <a:pt x="3643" y="262"/>
                  </a:cubicBezTo>
                  <a:cubicBezTo>
                    <a:pt x="5513" y="262"/>
                    <a:pt x="7037" y="1774"/>
                    <a:pt x="7037" y="3656"/>
                  </a:cubicBezTo>
                  <a:cubicBezTo>
                    <a:pt x="7037" y="5525"/>
                    <a:pt x="5513" y="7049"/>
                    <a:pt x="3643" y="7049"/>
                  </a:cubicBezTo>
                  <a:cubicBezTo>
                    <a:pt x="1762" y="7049"/>
                    <a:pt x="250" y="5525"/>
                    <a:pt x="250" y="3656"/>
                  </a:cubicBezTo>
                  <a:cubicBezTo>
                    <a:pt x="250" y="2977"/>
                    <a:pt x="441" y="2322"/>
                    <a:pt x="810" y="1774"/>
                  </a:cubicBezTo>
                  <a:cubicBezTo>
                    <a:pt x="857" y="1727"/>
                    <a:pt x="845" y="1655"/>
                    <a:pt x="786" y="1608"/>
                  </a:cubicBezTo>
                  <a:cubicBezTo>
                    <a:pt x="766" y="1596"/>
                    <a:pt x="743" y="1591"/>
                    <a:pt x="721" y="1591"/>
                  </a:cubicBezTo>
                  <a:cubicBezTo>
                    <a:pt x="676" y="1591"/>
                    <a:pt x="631" y="1612"/>
                    <a:pt x="607" y="1643"/>
                  </a:cubicBezTo>
                  <a:cubicBezTo>
                    <a:pt x="202" y="2239"/>
                    <a:pt x="0" y="2941"/>
                    <a:pt x="0" y="3656"/>
                  </a:cubicBezTo>
                  <a:cubicBezTo>
                    <a:pt x="0" y="4632"/>
                    <a:pt x="381" y="5537"/>
                    <a:pt x="1072" y="6227"/>
                  </a:cubicBezTo>
                  <a:cubicBezTo>
                    <a:pt x="1750" y="6906"/>
                    <a:pt x="2679" y="7299"/>
                    <a:pt x="3643" y="7299"/>
                  </a:cubicBezTo>
                  <a:cubicBezTo>
                    <a:pt x="4620" y="7299"/>
                    <a:pt x="5536" y="6906"/>
                    <a:pt x="6215" y="6227"/>
                  </a:cubicBezTo>
                  <a:cubicBezTo>
                    <a:pt x="6894" y="5537"/>
                    <a:pt x="7287" y="4620"/>
                    <a:pt x="7287" y="3656"/>
                  </a:cubicBezTo>
                  <a:cubicBezTo>
                    <a:pt x="7287" y="2679"/>
                    <a:pt x="6906" y="1763"/>
                    <a:pt x="6215" y="1072"/>
                  </a:cubicBezTo>
                  <a:cubicBezTo>
                    <a:pt x="5536" y="393"/>
                    <a:pt x="4608" y="0"/>
                    <a:pt x="36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10231;p70"/>
            <p:cNvSpPr/>
            <p:nvPr/>
          </p:nvSpPr>
          <p:spPr>
            <a:xfrm>
              <a:off x="6297846" y="1690870"/>
              <a:ext cx="13272" cy="7607"/>
            </a:xfrm>
            <a:custGeom>
              <a:avLst/>
              <a:gdLst/>
              <a:ahLst/>
              <a:cxnLst/>
              <a:rect l="l" t="t" r="r" b="b"/>
              <a:pathLst>
                <a:path w="417" h="239" extrusionOk="0">
                  <a:moveTo>
                    <a:pt x="119" y="0"/>
                  </a:moveTo>
                  <a:cubicBezTo>
                    <a:pt x="48" y="0"/>
                    <a:pt x="0" y="36"/>
                    <a:pt x="0" y="120"/>
                  </a:cubicBezTo>
                  <a:cubicBezTo>
                    <a:pt x="0" y="191"/>
                    <a:pt x="60" y="239"/>
                    <a:pt x="119" y="239"/>
                  </a:cubicBezTo>
                  <a:lnTo>
                    <a:pt x="298" y="239"/>
                  </a:lnTo>
                  <a:cubicBezTo>
                    <a:pt x="369" y="239"/>
                    <a:pt x="417" y="179"/>
                    <a:pt x="417" y="120"/>
                  </a:cubicBezTo>
                  <a:cubicBezTo>
                    <a:pt x="417" y="60"/>
                    <a:pt x="357" y="0"/>
                    <a:pt x="29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0232;p70"/>
            <p:cNvSpPr/>
            <p:nvPr/>
          </p:nvSpPr>
          <p:spPr>
            <a:xfrm>
              <a:off x="6390687" y="1598029"/>
              <a:ext cx="100448" cy="100448"/>
            </a:xfrm>
            <a:custGeom>
              <a:avLst/>
              <a:gdLst/>
              <a:ahLst/>
              <a:cxnLst/>
              <a:rect l="l" t="t" r="r" b="b"/>
              <a:pathLst>
                <a:path w="3156" h="3156" extrusionOk="0">
                  <a:moveTo>
                    <a:pt x="119" y="0"/>
                  </a:moveTo>
                  <a:cubicBezTo>
                    <a:pt x="60" y="0"/>
                    <a:pt x="0" y="60"/>
                    <a:pt x="0" y="119"/>
                  </a:cubicBezTo>
                  <a:lnTo>
                    <a:pt x="0" y="3037"/>
                  </a:lnTo>
                  <a:cubicBezTo>
                    <a:pt x="0" y="3108"/>
                    <a:pt x="60" y="3156"/>
                    <a:pt x="119" y="3156"/>
                  </a:cubicBezTo>
                  <a:lnTo>
                    <a:pt x="3036" y="3156"/>
                  </a:lnTo>
                  <a:cubicBezTo>
                    <a:pt x="3108" y="3156"/>
                    <a:pt x="3155" y="3096"/>
                    <a:pt x="3155" y="3037"/>
                  </a:cubicBezTo>
                  <a:cubicBezTo>
                    <a:pt x="3155" y="2977"/>
                    <a:pt x="3096" y="2917"/>
                    <a:pt x="3036" y="2917"/>
                  </a:cubicBezTo>
                  <a:lnTo>
                    <a:pt x="250" y="2917"/>
                  </a:lnTo>
                  <a:lnTo>
                    <a:pt x="250" y="119"/>
                  </a:lnTo>
                  <a:lnTo>
                    <a:pt x="238" y="119"/>
                  </a:lnTo>
                  <a:cubicBezTo>
                    <a:pt x="238" y="48"/>
                    <a:pt x="179" y="0"/>
                    <a:pt x="11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 name="Google Shape;10233;p70"/>
            <p:cNvSpPr/>
            <p:nvPr/>
          </p:nvSpPr>
          <p:spPr>
            <a:xfrm>
              <a:off x="6390305" y="1778013"/>
              <a:ext cx="7607" cy="13304"/>
            </a:xfrm>
            <a:custGeom>
              <a:avLst/>
              <a:gdLst/>
              <a:ahLst/>
              <a:cxnLst/>
              <a:rect l="l" t="t" r="r" b="b"/>
              <a:pathLst>
                <a:path w="239" h="418" extrusionOk="0">
                  <a:moveTo>
                    <a:pt x="119" y="1"/>
                  </a:moveTo>
                  <a:cubicBezTo>
                    <a:pt x="60" y="1"/>
                    <a:pt x="0" y="60"/>
                    <a:pt x="0" y="120"/>
                  </a:cubicBezTo>
                  <a:lnTo>
                    <a:pt x="0" y="299"/>
                  </a:lnTo>
                  <a:cubicBezTo>
                    <a:pt x="0" y="370"/>
                    <a:pt x="60" y="418"/>
                    <a:pt x="119" y="418"/>
                  </a:cubicBezTo>
                  <a:cubicBezTo>
                    <a:pt x="179" y="418"/>
                    <a:pt x="238" y="358"/>
                    <a:pt x="238" y="299"/>
                  </a:cubicBezTo>
                  <a:lnTo>
                    <a:pt x="238" y="120"/>
                  </a:lnTo>
                  <a:cubicBezTo>
                    <a:pt x="238" y="49"/>
                    <a:pt x="179" y="1"/>
                    <a:pt x="1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0234;p70"/>
            <p:cNvSpPr/>
            <p:nvPr/>
          </p:nvSpPr>
          <p:spPr>
            <a:xfrm>
              <a:off x="6324358" y="1624923"/>
              <a:ext cx="12922" cy="11776"/>
            </a:xfrm>
            <a:custGeom>
              <a:avLst/>
              <a:gdLst/>
              <a:ahLst/>
              <a:cxnLst/>
              <a:rect l="l" t="t" r="r" b="b"/>
              <a:pathLst>
                <a:path w="406" h="370" extrusionOk="0">
                  <a:moveTo>
                    <a:pt x="133" y="1"/>
                  </a:moveTo>
                  <a:cubicBezTo>
                    <a:pt x="99" y="1"/>
                    <a:pt x="66" y="13"/>
                    <a:pt x="48" y="36"/>
                  </a:cubicBezTo>
                  <a:cubicBezTo>
                    <a:pt x="1" y="72"/>
                    <a:pt x="1" y="167"/>
                    <a:pt x="48" y="215"/>
                  </a:cubicBezTo>
                  <a:lnTo>
                    <a:pt x="179" y="346"/>
                  </a:lnTo>
                  <a:cubicBezTo>
                    <a:pt x="215" y="370"/>
                    <a:pt x="239" y="370"/>
                    <a:pt x="274" y="370"/>
                  </a:cubicBezTo>
                  <a:cubicBezTo>
                    <a:pt x="298" y="370"/>
                    <a:pt x="334" y="358"/>
                    <a:pt x="358" y="346"/>
                  </a:cubicBezTo>
                  <a:cubicBezTo>
                    <a:pt x="405" y="298"/>
                    <a:pt x="405" y="215"/>
                    <a:pt x="358" y="167"/>
                  </a:cubicBezTo>
                  <a:lnTo>
                    <a:pt x="227" y="36"/>
                  </a:lnTo>
                  <a:cubicBezTo>
                    <a:pt x="203" y="13"/>
                    <a:pt x="167" y="1"/>
                    <a:pt x="13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10235;p70"/>
            <p:cNvSpPr/>
            <p:nvPr/>
          </p:nvSpPr>
          <p:spPr>
            <a:xfrm>
              <a:off x="6451700" y="1752265"/>
              <a:ext cx="12890" cy="11776"/>
            </a:xfrm>
            <a:custGeom>
              <a:avLst/>
              <a:gdLst/>
              <a:ahLst/>
              <a:cxnLst/>
              <a:rect l="l" t="t" r="r" b="b"/>
              <a:pathLst>
                <a:path w="405" h="370" extrusionOk="0">
                  <a:moveTo>
                    <a:pt x="133" y="0"/>
                  </a:moveTo>
                  <a:cubicBezTo>
                    <a:pt x="101" y="0"/>
                    <a:pt x="72" y="12"/>
                    <a:pt x="48" y="36"/>
                  </a:cubicBezTo>
                  <a:cubicBezTo>
                    <a:pt x="0" y="84"/>
                    <a:pt x="0" y="167"/>
                    <a:pt x="48" y="215"/>
                  </a:cubicBezTo>
                  <a:lnTo>
                    <a:pt x="179" y="346"/>
                  </a:lnTo>
                  <a:cubicBezTo>
                    <a:pt x="214" y="369"/>
                    <a:pt x="238" y="369"/>
                    <a:pt x="274" y="369"/>
                  </a:cubicBezTo>
                  <a:cubicBezTo>
                    <a:pt x="298" y="369"/>
                    <a:pt x="333" y="357"/>
                    <a:pt x="357" y="346"/>
                  </a:cubicBezTo>
                  <a:cubicBezTo>
                    <a:pt x="405" y="298"/>
                    <a:pt x="405" y="215"/>
                    <a:pt x="357" y="167"/>
                  </a:cubicBezTo>
                  <a:lnTo>
                    <a:pt x="226" y="36"/>
                  </a:lnTo>
                  <a:cubicBezTo>
                    <a:pt x="197" y="12"/>
                    <a:pt x="164" y="0"/>
                    <a:pt x="13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10236;p70"/>
            <p:cNvSpPr/>
            <p:nvPr/>
          </p:nvSpPr>
          <p:spPr>
            <a:xfrm>
              <a:off x="6451700" y="1624923"/>
              <a:ext cx="12890" cy="11776"/>
            </a:xfrm>
            <a:custGeom>
              <a:avLst/>
              <a:gdLst/>
              <a:ahLst/>
              <a:cxnLst/>
              <a:rect l="l" t="t" r="r" b="b"/>
              <a:pathLst>
                <a:path w="405" h="370" extrusionOk="0">
                  <a:moveTo>
                    <a:pt x="272" y="1"/>
                  </a:moveTo>
                  <a:cubicBezTo>
                    <a:pt x="238" y="1"/>
                    <a:pt x="202" y="13"/>
                    <a:pt x="179" y="36"/>
                  </a:cubicBezTo>
                  <a:lnTo>
                    <a:pt x="48" y="167"/>
                  </a:lnTo>
                  <a:cubicBezTo>
                    <a:pt x="0" y="215"/>
                    <a:pt x="0" y="298"/>
                    <a:pt x="48" y="346"/>
                  </a:cubicBezTo>
                  <a:cubicBezTo>
                    <a:pt x="83" y="370"/>
                    <a:pt x="107" y="370"/>
                    <a:pt x="143" y="370"/>
                  </a:cubicBezTo>
                  <a:cubicBezTo>
                    <a:pt x="167" y="370"/>
                    <a:pt x="202" y="370"/>
                    <a:pt x="226" y="346"/>
                  </a:cubicBezTo>
                  <a:lnTo>
                    <a:pt x="357" y="215"/>
                  </a:lnTo>
                  <a:cubicBezTo>
                    <a:pt x="405" y="167"/>
                    <a:pt x="405" y="72"/>
                    <a:pt x="357" y="36"/>
                  </a:cubicBezTo>
                  <a:cubicBezTo>
                    <a:pt x="339" y="13"/>
                    <a:pt x="307" y="1"/>
                    <a:pt x="2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10237;p70"/>
            <p:cNvSpPr/>
            <p:nvPr/>
          </p:nvSpPr>
          <p:spPr>
            <a:xfrm>
              <a:off x="6324358" y="1751883"/>
              <a:ext cx="12922" cy="11776"/>
            </a:xfrm>
            <a:custGeom>
              <a:avLst/>
              <a:gdLst/>
              <a:ahLst/>
              <a:cxnLst/>
              <a:rect l="l" t="t" r="r" b="b"/>
              <a:pathLst>
                <a:path w="406" h="370" extrusionOk="0">
                  <a:moveTo>
                    <a:pt x="268" y="0"/>
                  </a:moveTo>
                  <a:cubicBezTo>
                    <a:pt x="236" y="0"/>
                    <a:pt x="203" y="12"/>
                    <a:pt x="179" y="36"/>
                  </a:cubicBezTo>
                  <a:lnTo>
                    <a:pt x="48" y="167"/>
                  </a:lnTo>
                  <a:cubicBezTo>
                    <a:pt x="1" y="227"/>
                    <a:pt x="1" y="298"/>
                    <a:pt x="48" y="346"/>
                  </a:cubicBezTo>
                  <a:cubicBezTo>
                    <a:pt x="72" y="369"/>
                    <a:pt x="108" y="369"/>
                    <a:pt x="132" y="369"/>
                  </a:cubicBezTo>
                  <a:cubicBezTo>
                    <a:pt x="167" y="369"/>
                    <a:pt x="191" y="358"/>
                    <a:pt x="227" y="346"/>
                  </a:cubicBezTo>
                  <a:lnTo>
                    <a:pt x="358" y="215"/>
                  </a:lnTo>
                  <a:cubicBezTo>
                    <a:pt x="405" y="167"/>
                    <a:pt x="405" y="72"/>
                    <a:pt x="358" y="36"/>
                  </a:cubicBezTo>
                  <a:cubicBezTo>
                    <a:pt x="334" y="12"/>
                    <a:pt x="301" y="0"/>
                    <a:pt x="2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10238;p70"/>
            <p:cNvSpPr/>
            <p:nvPr/>
          </p:nvSpPr>
          <p:spPr>
            <a:xfrm>
              <a:off x="6304657" y="1653823"/>
              <a:ext cx="14036" cy="10567"/>
            </a:xfrm>
            <a:custGeom>
              <a:avLst/>
              <a:gdLst/>
              <a:ahLst/>
              <a:cxnLst/>
              <a:rect l="l" t="t" r="r" b="b"/>
              <a:pathLst>
                <a:path w="441" h="332" extrusionOk="0">
                  <a:moveTo>
                    <a:pt x="143" y="0"/>
                  </a:moveTo>
                  <a:cubicBezTo>
                    <a:pt x="97" y="0"/>
                    <a:pt x="51" y="25"/>
                    <a:pt x="24" y="69"/>
                  </a:cubicBezTo>
                  <a:cubicBezTo>
                    <a:pt x="0" y="129"/>
                    <a:pt x="24" y="212"/>
                    <a:pt x="84" y="236"/>
                  </a:cubicBezTo>
                  <a:lnTo>
                    <a:pt x="250" y="307"/>
                  </a:lnTo>
                  <a:cubicBezTo>
                    <a:pt x="262" y="307"/>
                    <a:pt x="274" y="331"/>
                    <a:pt x="298" y="331"/>
                  </a:cubicBezTo>
                  <a:cubicBezTo>
                    <a:pt x="334" y="331"/>
                    <a:pt x="381" y="295"/>
                    <a:pt x="417" y="260"/>
                  </a:cubicBezTo>
                  <a:cubicBezTo>
                    <a:pt x="441" y="200"/>
                    <a:pt x="417" y="117"/>
                    <a:pt x="358" y="93"/>
                  </a:cubicBezTo>
                  <a:lnTo>
                    <a:pt x="191" y="10"/>
                  </a:lnTo>
                  <a:cubicBezTo>
                    <a:pt x="176" y="3"/>
                    <a:pt x="159" y="0"/>
                    <a:pt x="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0239;p70"/>
            <p:cNvSpPr/>
            <p:nvPr/>
          </p:nvSpPr>
          <p:spPr>
            <a:xfrm>
              <a:off x="6469874" y="1724511"/>
              <a:ext cx="14068" cy="10344"/>
            </a:xfrm>
            <a:custGeom>
              <a:avLst/>
              <a:gdLst/>
              <a:ahLst/>
              <a:cxnLst/>
              <a:rect l="l" t="t" r="r" b="b"/>
              <a:pathLst>
                <a:path w="442" h="325" extrusionOk="0">
                  <a:moveTo>
                    <a:pt x="140" y="1"/>
                  </a:moveTo>
                  <a:cubicBezTo>
                    <a:pt x="95" y="1"/>
                    <a:pt x="50" y="31"/>
                    <a:pt x="24" y="75"/>
                  </a:cubicBezTo>
                  <a:cubicBezTo>
                    <a:pt x="1" y="134"/>
                    <a:pt x="24" y="206"/>
                    <a:pt x="84" y="241"/>
                  </a:cubicBezTo>
                  <a:lnTo>
                    <a:pt x="251" y="313"/>
                  </a:lnTo>
                  <a:cubicBezTo>
                    <a:pt x="263" y="313"/>
                    <a:pt x="286" y="325"/>
                    <a:pt x="298" y="325"/>
                  </a:cubicBezTo>
                  <a:cubicBezTo>
                    <a:pt x="346" y="325"/>
                    <a:pt x="382" y="301"/>
                    <a:pt x="417" y="253"/>
                  </a:cubicBezTo>
                  <a:cubicBezTo>
                    <a:pt x="441" y="194"/>
                    <a:pt x="417" y="122"/>
                    <a:pt x="358" y="86"/>
                  </a:cubicBezTo>
                  <a:lnTo>
                    <a:pt x="191" y="15"/>
                  </a:lnTo>
                  <a:cubicBezTo>
                    <a:pt x="175" y="5"/>
                    <a:pt x="157" y="1"/>
                    <a:pt x="14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0240;p70"/>
            <p:cNvSpPr/>
            <p:nvPr/>
          </p:nvSpPr>
          <p:spPr>
            <a:xfrm>
              <a:off x="6424392" y="1605158"/>
              <a:ext cx="11394" cy="13368"/>
            </a:xfrm>
            <a:custGeom>
              <a:avLst/>
              <a:gdLst/>
              <a:ahLst/>
              <a:cxnLst/>
              <a:rect l="l" t="t" r="r" b="b"/>
              <a:pathLst>
                <a:path w="358" h="420" extrusionOk="0">
                  <a:moveTo>
                    <a:pt x="212" y="0"/>
                  </a:moveTo>
                  <a:cubicBezTo>
                    <a:pt x="168" y="0"/>
                    <a:pt x="125" y="31"/>
                    <a:pt x="108" y="74"/>
                  </a:cubicBezTo>
                  <a:lnTo>
                    <a:pt x="25" y="229"/>
                  </a:lnTo>
                  <a:cubicBezTo>
                    <a:pt x="1" y="288"/>
                    <a:pt x="25" y="372"/>
                    <a:pt x="84" y="396"/>
                  </a:cubicBezTo>
                  <a:cubicBezTo>
                    <a:pt x="108" y="419"/>
                    <a:pt x="120" y="419"/>
                    <a:pt x="132" y="419"/>
                  </a:cubicBezTo>
                  <a:cubicBezTo>
                    <a:pt x="179" y="419"/>
                    <a:pt x="215" y="384"/>
                    <a:pt x="251" y="336"/>
                  </a:cubicBezTo>
                  <a:lnTo>
                    <a:pt x="322" y="181"/>
                  </a:lnTo>
                  <a:cubicBezTo>
                    <a:pt x="358" y="122"/>
                    <a:pt x="322" y="38"/>
                    <a:pt x="263" y="15"/>
                  </a:cubicBezTo>
                  <a:cubicBezTo>
                    <a:pt x="246" y="5"/>
                    <a:pt x="229" y="0"/>
                    <a:pt x="21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10241;p70"/>
            <p:cNvSpPr/>
            <p:nvPr/>
          </p:nvSpPr>
          <p:spPr>
            <a:xfrm>
              <a:off x="6353926" y="1770916"/>
              <a:ext cx="11394" cy="13208"/>
            </a:xfrm>
            <a:custGeom>
              <a:avLst/>
              <a:gdLst/>
              <a:ahLst/>
              <a:cxnLst/>
              <a:rect l="l" t="t" r="r" b="b"/>
              <a:pathLst>
                <a:path w="358" h="415" extrusionOk="0">
                  <a:moveTo>
                    <a:pt x="214" y="0"/>
                  </a:moveTo>
                  <a:cubicBezTo>
                    <a:pt x="168" y="0"/>
                    <a:pt x="122" y="25"/>
                    <a:pt x="96" y="69"/>
                  </a:cubicBezTo>
                  <a:lnTo>
                    <a:pt x="24" y="236"/>
                  </a:lnTo>
                  <a:cubicBezTo>
                    <a:pt x="0" y="295"/>
                    <a:pt x="24" y="367"/>
                    <a:pt x="84" y="402"/>
                  </a:cubicBezTo>
                  <a:cubicBezTo>
                    <a:pt x="96" y="402"/>
                    <a:pt x="119" y="414"/>
                    <a:pt x="131" y="414"/>
                  </a:cubicBezTo>
                  <a:cubicBezTo>
                    <a:pt x="179" y="414"/>
                    <a:pt x="215" y="391"/>
                    <a:pt x="250" y="343"/>
                  </a:cubicBezTo>
                  <a:lnTo>
                    <a:pt x="322" y="176"/>
                  </a:lnTo>
                  <a:cubicBezTo>
                    <a:pt x="357" y="117"/>
                    <a:pt x="322" y="45"/>
                    <a:pt x="262" y="10"/>
                  </a:cubicBezTo>
                  <a:cubicBezTo>
                    <a:pt x="247" y="3"/>
                    <a:pt x="231" y="0"/>
                    <a:pt x="2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10242;p70"/>
            <p:cNvSpPr/>
            <p:nvPr/>
          </p:nvSpPr>
          <p:spPr>
            <a:xfrm>
              <a:off x="6355040" y="1604363"/>
              <a:ext cx="11044" cy="13399"/>
            </a:xfrm>
            <a:custGeom>
              <a:avLst/>
              <a:gdLst/>
              <a:ahLst/>
              <a:cxnLst/>
              <a:rect l="l" t="t" r="r" b="b"/>
              <a:pathLst>
                <a:path w="347" h="421" extrusionOk="0">
                  <a:moveTo>
                    <a:pt x="127" y="1"/>
                  </a:moveTo>
                  <a:cubicBezTo>
                    <a:pt x="116" y="1"/>
                    <a:pt x="106" y="2"/>
                    <a:pt x="96" y="4"/>
                  </a:cubicBezTo>
                  <a:cubicBezTo>
                    <a:pt x="37" y="40"/>
                    <a:pt x="1" y="111"/>
                    <a:pt x="25" y="171"/>
                  </a:cubicBezTo>
                  <a:lnTo>
                    <a:pt x="96" y="337"/>
                  </a:lnTo>
                  <a:cubicBezTo>
                    <a:pt x="120" y="397"/>
                    <a:pt x="168" y="421"/>
                    <a:pt x="215" y="421"/>
                  </a:cubicBezTo>
                  <a:cubicBezTo>
                    <a:pt x="227" y="421"/>
                    <a:pt x="239" y="421"/>
                    <a:pt x="263" y="409"/>
                  </a:cubicBezTo>
                  <a:cubicBezTo>
                    <a:pt x="322" y="373"/>
                    <a:pt x="346" y="301"/>
                    <a:pt x="334" y="242"/>
                  </a:cubicBezTo>
                  <a:lnTo>
                    <a:pt x="263" y="75"/>
                  </a:lnTo>
                  <a:cubicBezTo>
                    <a:pt x="233" y="26"/>
                    <a:pt x="179" y="1"/>
                    <a:pt x="12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10243;p70"/>
            <p:cNvSpPr/>
            <p:nvPr/>
          </p:nvSpPr>
          <p:spPr>
            <a:xfrm>
              <a:off x="6422514" y="1771489"/>
              <a:ext cx="11012" cy="13017"/>
            </a:xfrm>
            <a:custGeom>
              <a:avLst/>
              <a:gdLst/>
              <a:ahLst/>
              <a:cxnLst/>
              <a:rect l="l" t="t" r="r" b="b"/>
              <a:pathLst>
                <a:path w="346" h="409" extrusionOk="0">
                  <a:moveTo>
                    <a:pt x="151" y="1"/>
                  </a:moveTo>
                  <a:cubicBezTo>
                    <a:pt x="130" y="1"/>
                    <a:pt x="107" y="5"/>
                    <a:pt x="84" y="15"/>
                  </a:cubicBezTo>
                  <a:cubicBezTo>
                    <a:pt x="24" y="39"/>
                    <a:pt x="0" y="111"/>
                    <a:pt x="12" y="170"/>
                  </a:cubicBezTo>
                  <a:lnTo>
                    <a:pt x="84" y="337"/>
                  </a:lnTo>
                  <a:cubicBezTo>
                    <a:pt x="107" y="384"/>
                    <a:pt x="143" y="408"/>
                    <a:pt x="203" y="408"/>
                  </a:cubicBezTo>
                  <a:cubicBezTo>
                    <a:pt x="227" y="408"/>
                    <a:pt x="238" y="408"/>
                    <a:pt x="250" y="396"/>
                  </a:cubicBezTo>
                  <a:cubicBezTo>
                    <a:pt x="310" y="373"/>
                    <a:pt x="346" y="289"/>
                    <a:pt x="322" y="230"/>
                  </a:cubicBezTo>
                  <a:lnTo>
                    <a:pt x="250" y="63"/>
                  </a:lnTo>
                  <a:cubicBezTo>
                    <a:pt x="242" y="29"/>
                    <a:pt x="203" y="1"/>
                    <a:pt x="15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10244;p70"/>
            <p:cNvSpPr/>
            <p:nvPr/>
          </p:nvSpPr>
          <p:spPr>
            <a:xfrm>
              <a:off x="6470637" y="1655541"/>
              <a:ext cx="14036" cy="10726"/>
            </a:xfrm>
            <a:custGeom>
              <a:avLst/>
              <a:gdLst/>
              <a:ahLst/>
              <a:cxnLst/>
              <a:rect l="l" t="t" r="r" b="b"/>
              <a:pathLst>
                <a:path w="441" h="337" extrusionOk="0">
                  <a:moveTo>
                    <a:pt x="293" y="0"/>
                  </a:moveTo>
                  <a:cubicBezTo>
                    <a:pt x="282" y="0"/>
                    <a:pt x="272" y="1"/>
                    <a:pt x="262" y="3"/>
                  </a:cubicBezTo>
                  <a:lnTo>
                    <a:pt x="96" y="75"/>
                  </a:lnTo>
                  <a:cubicBezTo>
                    <a:pt x="36" y="110"/>
                    <a:pt x="0" y="182"/>
                    <a:pt x="24" y="241"/>
                  </a:cubicBezTo>
                  <a:cubicBezTo>
                    <a:pt x="48" y="301"/>
                    <a:pt x="96" y="337"/>
                    <a:pt x="143" y="337"/>
                  </a:cubicBezTo>
                  <a:cubicBezTo>
                    <a:pt x="155" y="337"/>
                    <a:pt x="167" y="337"/>
                    <a:pt x="179" y="313"/>
                  </a:cubicBezTo>
                  <a:lnTo>
                    <a:pt x="346" y="241"/>
                  </a:lnTo>
                  <a:cubicBezTo>
                    <a:pt x="405" y="217"/>
                    <a:pt x="441" y="134"/>
                    <a:pt x="417" y="75"/>
                  </a:cubicBezTo>
                  <a:cubicBezTo>
                    <a:pt x="397" y="25"/>
                    <a:pt x="344" y="0"/>
                    <a:pt x="29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10245;p70"/>
            <p:cNvSpPr/>
            <p:nvPr/>
          </p:nvSpPr>
          <p:spPr>
            <a:xfrm>
              <a:off x="6303893" y="1723175"/>
              <a:ext cx="13686" cy="10153"/>
            </a:xfrm>
            <a:custGeom>
              <a:avLst/>
              <a:gdLst/>
              <a:ahLst/>
              <a:cxnLst/>
              <a:rect l="l" t="t" r="r" b="b"/>
              <a:pathLst>
                <a:path w="430" h="319" extrusionOk="0">
                  <a:moveTo>
                    <a:pt x="317" y="0"/>
                  </a:moveTo>
                  <a:cubicBezTo>
                    <a:pt x="299" y="0"/>
                    <a:pt x="281" y="3"/>
                    <a:pt x="263" y="9"/>
                  </a:cubicBezTo>
                  <a:lnTo>
                    <a:pt x="96" y="81"/>
                  </a:lnTo>
                  <a:cubicBezTo>
                    <a:pt x="36" y="117"/>
                    <a:pt x="1" y="188"/>
                    <a:pt x="24" y="248"/>
                  </a:cubicBezTo>
                  <a:cubicBezTo>
                    <a:pt x="36" y="295"/>
                    <a:pt x="84" y="319"/>
                    <a:pt x="144" y="319"/>
                  </a:cubicBezTo>
                  <a:cubicBezTo>
                    <a:pt x="155" y="319"/>
                    <a:pt x="167" y="319"/>
                    <a:pt x="179" y="307"/>
                  </a:cubicBezTo>
                  <a:lnTo>
                    <a:pt x="346" y="236"/>
                  </a:lnTo>
                  <a:cubicBezTo>
                    <a:pt x="405" y="200"/>
                    <a:pt x="429" y="128"/>
                    <a:pt x="417" y="69"/>
                  </a:cubicBezTo>
                  <a:cubicBezTo>
                    <a:pt x="409" y="25"/>
                    <a:pt x="367" y="0"/>
                    <a:pt x="3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569359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5"/>
          <p:cNvSpPr txBox="1">
            <a:spLocks noGrp="1"/>
          </p:cNvSpPr>
          <p:nvPr>
            <p:ph type="title"/>
          </p:nvPr>
        </p:nvSpPr>
        <p:spPr>
          <a:xfrm>
            <a:off x="409433" y="378225"/>
            <a:ext cx="8190317" cy="51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bg1"/>
                </a:solidFill>
              </a:rPr>
              <a:t>Some are cofusing</a:t>
            </a:r>
            <a:r>
              <a:rPr lang="fa-IR" b="1" dirty="0">
                <a:solidFill>
                  <a:schemeClr val="bg1"/>
                </a:solidFill>
              </a:rPr>
              <a:t>         </a:t>
            </a:r>
            <a:endParaRPr b="1"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092" y="1271800"/>
            <a:ext cx="7970293" cy="3320955"/>
          </a:xfrm>
          <a:prstGeom prst="rect">
            <a:avLst/>
          </a:prstGeom>
        </p:spPr>
      </p:pic>
      <p:grpSp>
        <p:nvGrpSpPr>
          <p:cNvPr id="13" name="Google Shape;12777;p74"/>
          <p:cNvGrpSpPr/>
          <p:nvPr/>
        </p:nvGrpSpPr>
        <p:grpSpPr>
          <a:xfrm>
            <a:off x="5629701" y="307073"/>
            <a:ext cx="784746" cy="580030"/>
            <a:chOff x="2753373" y="2902523"/>
            <a:chExt cx="347552" cy="325557"/>
          </a:xfrm>
        </p:grpSpPr>
        <p:sp>
          <p:nvSpPr>
            <p:cNvPr id="14" name="Google Shape;12778;p74"/>
            <p:cNvSpPr/>
            <p:nvPr/>
          </p:nvSpPr>
          <p:spPr>
            <a:xfrm>
              <a:off x="2807962" y="3018575"/>
              <a:ext cx="86418" cy="29506"/>
            </a:xfrm>
            <a:custGeom>
              <a:avLst/>
              <a:gdLst/>
              <a:ahLst/>
              <a:cxnLst/>
              <a:rect l="l" t="t" r="r" b="b"/>
              <a:pathLst>
                <a:path w="2715" h="927" extrusionOk="0">
                  <a:moveTo>
                    <a:pt x="1070" y="0"/>
                  </a:moveTo>
                  <a:cubicBezTo>
                    <a:pt x="752" y="0"/>
                    <a:pt x="464" y="31"/>
                    <a:pt x="274" y="57"/>
                  </a:cubicBezTo>
                  <a:cubicBezTo>
                    <a:pt x="107" y="93"/>
                    <a:pt x="0" y="224"/>
                    <a:pt x="0" y="390"/>
                  </a:cubicBezTo>
                  <a:lnTo>
                    <a:pt x="0" y="759"/>
                  </a:lnTo>
                  <a:cubicBezTo>
                    <a:pt x="0" y="843"/>
                    <a:pt x="72" y="926"/>
                    <a:pt x="155" y="926"/>
                  </a:cubicBezTo>
                  <a:cubicBezTo>
                    <a:pt x="250" y="926"/>
                    <a:pt x="322" y="843"/>
                    <a:pt x="322" y="759"/>
                  </a:cubicBezTo>
                  <a:lnTo>
                    <a:pt x="322" y="390"/>
                  </a:lnTo>
                  <a:cubicBezTo>
                    <a:pt x="322" y="390"/>
                    <a:pt x="322" y="367"/>
                    <a:pt x="334" y="367"/>
                  </a:cubicBezTo>
                  <a:cubicBezTo>
                    <a:pt x="493" y="349"/>
                    <a:pt x="758" y="318"/>
                    <a:pt x="1059" y="318"/>
                  </a:cubicBezTo>
                  <a:cubicBezTo>
                    <a:pt x="1163" y="318"/>
                    <a:pt x="1271" y="322"/>
                    <a:pt x="1381" y="331"/>
                  </a:cubicBezTo>
                  <a:cubicBezTo>
                    <a:pt x="1870" y="355"/>
                    <a:pt x="2239" y="486"/>
                    <a:pt x="2453" y="700"/>
                  </a:cubicBezTo>
                  <a:cubicBezTo>
                    <a:pt x="2483" y="730"/>
                    <a:pt x="2524" y="745"/>
                    <a:pt x="2566" y="745"/>
                  </a:cubicBezTo>
                  <a:cubicBezTo>
                    <a:pt x="2608" y="745"/>
                    <a:pt x="2649" y="730"/>
                    <a:pt x="2679" y="700"/>
                  </a:cubicBezTo>
                  <a:cubicBezTo>
                    <a:pt x="2715" y="640"/>
                    <a:pt x="2715" y="533"/>
                    <a:pt x="2655" y="474"/>
                  </a:cubicBezTo>
                  <a:cubicBezTo>
                    <a:pt x="2276" y="95"/>
                    <a:pt x="1627" y="0"/>
                    <a:pt x="107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sp>
          <p:nvSpPr>
            <p:cNvPr id="15" name="Google Shape;12779;p74"/>
            <p:cNvSpPr/>
            <p:nvPr/>
          </p:nvSpPr>
          <p:spPr>
            <a:xfrm>
              <a:off x="2753373" y="2973376"/>
              <a:ext cx="195213" cy="254704"/>
            </a:xfrm>
            <a:custGeom>
              <a:avLst/>
              <a:gdLst/>
              <a:ahLst/>
              <a:cxnLst/>
              <a:rect l="l" t="t" r="r" b="b"/>
              <a:pathLst>
                <a:path w="6133" h="8002" extrusionOk="0">
                  <a:moveTo>
                    <a:pt x="4787" y="298"/>
                  </a:moveTo>
                  <a:lnTo>
                    <a:pt x="4787" y="1846"/>
                  </a:lnTo>
                  <a:cubicBezTo>
                    <a:pt x="4787" y="2084"/>
                    <a:pt x="4751" y="2310"/>
                    <a:pt x="4644" y="2513"/>
                  </a:cubicBezTo>
                  <a:cubicBezTo>
                    <a:pt x="4632" y="2537"/>
                    <a:pt x="4632" y="2560"/>
                    <a:pt x="4632" y="2596"/>
                  </a:cubicBezTo>
                  <a:lnTo>
                    <a:pt x="4632" y="3037"/>
                  </a:lnTo>
                  <a:cubicBezTo>
                    <a:pt x="4632" y="3465"/>
                    <a:pt x="4442" y="3870"/>
                    <a:pt x="4132" y="4168"/>
                  </a:cubicBezTo>
                  <a:cubicBezTo>
                    <a:pt x="3852" y="4437"/>
                    <a:pt x="3484" y="4590"/>
                    <a:pt x="3099" y="4590"/>
                  </a:cubicBezTo>
                  <a:cubicBezTo>
                    <a:pt x="3059" y="4590"/>
                    <a:pt x="3018" y="4588"/>
                    <a:pt x="2977" y="4584"/>
                  </a:cubicBezTo>
                  <a:cubicBezTo>
                    <a:pt x="2156" y="4525"/>
                    <a:pt x="1513" y="3811"/>
                    <a:pt x="1513" y="2977"/>
                  </a:cubicBezTo>
                  <a:lnTo>
                    <a:pt x="1513" y="2572"/>
                  </a:lnTo>
                  <a:cubicBezTo>
                    <a:pt x="1513" y="2549"/>
                    <a:pt x="1513" y="2537"/>
                    <a:pt x="1501" y="2501"/>
                  </a:cubicBezTo>
                  <a:cubicBezTo>
                    <a:pt x="1394" y="2298"/>
                    <a:pt x="1358" y="2072"/>
                    <a:pt x="1358" y="1834"/>
                  </a:cubicBezTo>
                  <a:lnTo>
                    <a:pt x="1358" y="1513"/>
                  </a:lnTo>
                  <a:cubicBezTo>
                    <a:pt x="1358" y="834"/>
                    <a:pt x="1894" y="298"/>
                    <a:pt x="2561" y="298"/>
                  </a:cubicBezTo>
                  <a:close/>
                  <a:moveTo>
                    <a:pt x="3930" y="4680"/>
                  </a:moveTo>
                  <a:lnTo>
                    <a:pt x="3930" y="4977"/>
                  </a:lnTo>
                  <a:lnTo>
                    <a:pt x="3061" y="5573"/>
                  </a:lnTo>
                  <a:lnTo>
                    <a:pt x="2203" y="4977"/>
                  </a:lnTo>
                  <a:lnTo>
                    <a:pt x="2203" y="4680"/>
                  </a:lnTo>
                  <a:cubicBezTo>
                    <a:pt x="2430" y="4799"/>
                    <a:pt x="2680" y="4870"/>
                    <a:pt x="2942" y="4882"/>
                  </a:cubicBezTo>
                  <a:lnTo>
                    <a:pt x="3061" y="4882"/>
                  </a:lnTo>
                  <a:cubicBezTo>
                    <a:pt x="3358" y="4882"/>
                    <a:pt x="3656" y="4811"/>
                    <a:pt x="3930" y="4680"/>
                  </a:cubicBezTo>
                  <a:close/>
                  <a:moveTo>
                    <a:pt x="2084" y="5275"/>
                  </a:moveTo>
                  <a:lnTo>
                    <a:pt x="2846" y="5787"/>
                  </a:lnTo>
                  <a:lnTo>
                    <a:pt x="2430" y="6180"/>
                  </a:lnTo>
                  <a:lnTo>
                    <a:pt x="2406" y="6180"/>
                  </a:lnTo>
                  <a:lnTo>
                    <a:pt x="1918" y="5442"/>
                  </a:lnTo>
                  <a:lnTo>
                    <a:pt x="2084" y="5275"/>
                  </a:lnTo>
                  <a:close/>
                  <a:moveTo>
                    <a:pt x="4073" y="5251"/>
                  </a:moveTo>
                  <a:lnTo>
                    <a:pt x="4239" y="5418"/>
                  </a:lnTo>
                  <a:lnTo>
                    <a:pt x="3739" y="6180"/>
                  </a:lnTo>
                  <a:lnTo>
                    <a:pt x="3716" y="6180"/>
                  </a:lnTo>
                  <a:lnTo>
                    <a:pt x="3311" y="5775"/>
                  </a:lnTo>
                  <a:lnTo>
                    <a:pt x="4073" y="5251"/>
                  </a:lnTo>
                  <a:close/>
                  <a:moveTo>
                    <a:pt x="2549" y="1"/>
                  </a:moveTo>
                  <a:cubicBezTo>
                    <a:pt x="1715" y="1"/>
                    <a:pt x="1025" y="691"/>
                    <a:pt x="1025" y="1525"/>
                  </a:cubicBezTo>
                  <a:lnTo>
                    <a:pt x="1025" y="1870"/>
                  </a:lnTo>
                  <a:cubicBezTo>
                    <a:pt x="1025" y="2132"/>
                    <a:pt x="1084" y="2406"/>
                    <a:pt x="1191" y="2644"/>
                  </a:cubicBezTo>
                  <a:lnTo>
                    <a:pt x="1191" y="3001"/>
                  </a:lnTo>
                  <a:cubicBezTo>
                    <a:pt x="1191" y="3596"/>
                    <a:pt x="1453" y="4132"/>
                    <a:pt x="1870" y="4489"/>
                  </a:cubicBezTo>
                  <a:lnTo>
                    <a:pt x="1870" y="5025"/>
                  </a:lnTo>
                  <a:lnTo>
                    <a:pt x="1572" y="5335"/>
                  </a:lnTo>
                  <a:cubicBezTo>
                    <a:pt x="1549" y="5358"/>
                    <a:pt x="1537" y="5406"/>
                    <a:pt x="1537" y="5454"/>
                  </a:cubicBezTo>
                  <a:lnTo>
                    <a:pt x="548" y="5811"/>
                  </a:lnTo>
                  <a:cubicBezTo>
                    <a:pt x="227" y="5930"/>
                    <a:pt x="1" y="6239"/>
                    <a:pt x="1" y="6597"/>
                  </a:cubicBezTo>
                  <a:lnTo>
                    <a:pt x="1" y="7823"/>
                  </a:lnTo>
                  <a:cubicBezTo>
                    <a:pt x="1" y="7906"/>
                    <a:pt x="72" y="7978"/>
                    <a:pt x="167" y="7978"/>
                  </a:cubicBezTo>
                  <a:cubicBezTo>
                    <a:pt x="251" y="7978"/>
                    <a:pt x="322" y="7906"/>
                    <a:pt x="322" y="7823"/>
                  </a:cubicBezTo>
                  <a:lnTo>
                    <a:pt x="322" y="6597"/>
                  </a:lnTo>
                  <a:cubicBezTo>
                    <a:pt x="322" y="6370"/>
                    <a:pt x="465" y="6180"/>
                    <a:pt x="668" y="6108"/>
                  </a:cubicBezTo>
                  <a:lnTo>
                    <a:pt x="1691" y="5739"/>
                  </a:lnTo>
                  <a:lnTo>
                    <a:pt x="2120" y="6370"/>
                  </a:lnTo>
                  <a:cubicBezTo>
                    <a:pt x="2180" y="6466"/>
                    <a:pt x="2275" y="6501"/>
                    <a:pt x="2358" y="6525"/>
                  </a:cubicBezTo>
                  <a:lnTo>
                    <a:pt x="2394" y="6525"/>
                  </a:lnTo>
                  <a:cubicBezTo>
                    <a:pt x="2489" y="6525"/>
                    <a:pt x="2561" y="6489"/>
                    <a:pt x="2632" y="6430"/>
                  </a:cubicBezTo>
                  <a:lnTo>
                    <a:pt x="2906" y="6168"/>
                  </a:lnTo>
                  <a:lnTo>
                    <a:pt x="2906" y="7835"/>
                  </a:lnTo>
                  <a:cubicBezTo>
                    <a:pt x="2906" y="7918"/>
                    <a:pt x="2977" y="8002"/>
                    <a:pt x="3061" y="8002"/>
                  </a:cubicBezTo>
                  <a:cubicBezTo>
                    <a:pt x="3156" y="8002"/>
                    <a:pt x="3227" y="7918"/>
                    <a:pt x="3227" y="7835"/>
                  </a:cubicBezTo>
                  <a:lnTo>
                    <a:pt x="3227" y="6168"/>
                  </a:lnTo>
                  <a:lnTo>
                    <a:pt x="3501" y="6430"/>
                  </a:lnTo>
                  <a:cubicBezTo>
                    <a:pt x="3549" y="6489"/>
                    <a:pt x="3644" y="6525"/>
                    <a:pt x="3739" y="6525"/>
                  </a:cubicBezTo>
                  <a:lnTo>
                    <a:pt x="3763" y="6525"/>
                  </a:lnTo>
                  <a:cubicBezTo>
                    <a:pt x="3870" y="6501"/>
                    <a:pt x="3954" y="6466"/>
                    <a:pt x="4001" y="6370"/>
                  </a:cubicBezTo>
                  <a:lnTo>
                    <a:pt x="4430" y="5739"/>
                  </a:lnTo>
                  <a:lnTo>
                    <a:pt x="5466" y="6108"/>
                  </a:lnTo>
                  <a:cubicBezTo>
                    <a:pt x="5668" y="6180"/>
                    <a:pt x="5799" y="6370"/>
                    <a:pt x="5799" y="6597"/>
                  </a:cubicBezTo>
                  <a:lnTo>
                    <a:pt x="5799" y="7823"/>
                  </a:lnTo>
                  <a:cubicBezTo>
                    <a:pt x="5799" y="7906"/>
                    <a:pt x="5882" y="7978"/>
                    <a:pt x="5966" y="7978"/>
                  </a:cubicBezTo>
                  <a:cubicBezTo>
                    <a:pt x="6061" y="7978"/>
                    <a:pt x="6133" y="7906"/>
                    <a:pt x="6133" y="7823"/>
                  </a:cubicBezTo>
                  <a:lnTo>
                    <a:pt x="6133" y="6597"/>
                  </a:lnTo>
                  <a:cubicBezTo>
                    <a:pt x="6121" y="6228"/>
                    <a:pt x="5894" y="5918"/>
                    <a:pt x="5561" y="5787"/>
                  </a:cubicBezTo>
                  <a:lnTo>
                    <a:pt x="4585" y="5442"/>
                  </a:lnTo>
                  <a:cubicBezTo>
                    <a:pt x="4585" y="5394"/>
                    <a:pt x="4561" y="5346"/>
                    <a:pt x="4537" y="5323"/>
                  </a:cubicBezTo>
                  <a:lnTo>
                    <a:pt x="4239" y="5001"/>
                  </a:lnTo>
                  <a:lnTo>
                    <a:pt x="4239" y="4489"/>
                  </a:lnTo>
                  <a:cubicBezTo>
                    <a:pt x="4275" y="4454"/>
                    <a:pt x="4299" y="4430"/>
                    <a:pt x="4335" y="4406"/>
                  </a:cubicBezTo>
                  <a:cubicBezTo>
                    <a:pt x="4704" y="4049"/>
                    <a:pt x="4930" y="3561"/>
                    <a:pt x="4930" y="3060"/>
                  </a:cubicBezTo>
                  <a:lnTo>
                    <a:pt x="4930" y="2644"/>
                  </a:lnTo>
                  <a:cubicBezTo>
                    <a:pt x="5037" y="2382"/>
                    <a:pt x="5085" y="2132"/>
                    <a:pt x="5085" y="1870"/>
                  </a:cubicBezTo>
                  <a:lnTo>
                    <a:pt x="5085" y="167"/>
                  </a:lnTo>
                  <a:cubicBezTo>
                    <a:pt x="5085" y="84"/>
                    <a:pt x="5013" y="1"/>
                    <a:pt x="493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sp>
          <p:nvSpPr>
            <p:cNvPr id="16" name="Google Shape;12780;p74"/>
            <p:cNvSpPr/>
            <p:nvPr/>
          </p:nvSpPr>
          <p:spPr>
            <a:xfrm>
              <a:off x="2905361" y="3195072"/>
              <a:ext cx="10631" cy="32244"/>
            </a:xfrm>
            <a:custGeom>
              <a:avLst/>
              <a:gdLst/>
              <a:ahLst/>
              <a:cxnLst/>
              <a:rect l="l" t="t" r="r" b="b"/>
              <a:pathLst>
                <a:path w="334" h="1013" extrusionOk="0">
                  <a:moveTo>
                    <a:pt x="167" y="1"/>
                  </a:moveTo>
                  <a:cubicBezTo>
                    <a:pt x="72" y="1"/>
                    <a:pt x="0" y="84"/>
                    <a:pt x="0" y="167"/>
                  </a:cubicBezTo>
                  <a:lnTo>
                    <a:pt x="0" y="858"/>
                  </a:lnTo>
                  <a:cubicBezTo>
                    <a:pt x="0" y="941"/>
                    <a:pt x="72" y="1013"/>
                    <a:pt x="167" y="1013"/>
                  </a:cubicBezTo>
                  <a:cubicBezTo>
                    <a:pt x="250" y="1013"/>
                    <a:pt x="334" y="941"/>
                    <a:pt x="334" y="858"/>
                  </a:cubicBezTo>
                  <a:lnTo>
                    <a:pt x="334" y="167"/>
                  </a:lnTo>
                  <a:cubicBezTo>
                    <a:pt x="334" y="60"/>
                    <a:pt x="250"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sp>
          <p:nvSpPr>
            <p:cNvPr id="17" name="Google Shape;12781;p74"/>
            <p:cNvSpPr/>
            <p:nvPr/>
          </p:nvSpPr>
          <p:spPr>
            <a:xfrm>
              <a:off x="2939069" y="2934735"/>
              <a:ext cx="161856" cy="169049"/>
            </a:xfrm>
            <a:custGeom>
              <a:avLst/>
              <a:gdLst/>
              <a:ahLst/>
              <a:cxnLst/>
              <a:rect l="l" t="t" r="r" b="b"/>
              <a:pathLst>
                <a:path w="5085" h="5311" extrusionOk="0">
                  <a:moveTo>
                    <a:pt x="668" y="0"/>
                  </a:moveTo>
                  <a:cubicBezTo>
                    <a:pt x="299" y="0"/>
                    <a:pt x="1" y="298"/>
                    <a:pt x="1" y="667"/>
                  </a:cubicBezTo>
                  <a:lnTo>
                    <a:pt x="1" y="3393"/>
                  </a:lnTo>
                  <a:cubicBezTo>
                    <a:pt x="1" y="3763"/>
                    <a:pt x="299" y="4060"/>
                    <a:pt x="668" y="4060"/>
                  </a:cubicBezTo>
                  <a:lnTo>
                    <a:pt x="977" y="4060"/>
                  </a:lnTo>
                  <a:lnTo>
                    <a:pt x="739" y="5001"/>
                  </a:lnTo>
                  <a:cubicBezTo>
                    <a:pt x="715" y="5108"/>
                    <a:pt x="763" y="5203"/>
                    <a:pt x="846" y="5263"/>
                  </a:cubicBezTo>
                  <a:cubicBezTo>
                    <a:pt x="894" y="5298"/>
                    <a:pt x="941" y="5310"/>
                    <a:pt x="977" y="5310"/>
                  </a:cubicBezTo>
                  <a:cubicBezTo>
                    <a:pt x="1025" y="5310"/>
                    <a:pt x="1084" y="5298"/>
                    <a:pt x="1132" y="5263"/>
                  </a:cubicBezTo>
                  <a:lnTo>
                    <a:pt x="2763" y="4072"/>
                  </a:lnTo>
                  <a:lnTo>
                    <a:pt x="4418" y="4072"/>
                  </a:lnTo>
                  <a:cubicBezTo>
                    <a:pt x="4787" y="4072"/>
                    <a:pt x="5085" y="3774"/>
                    <a:pt x="5085" y="3405"/>
                  </a:cubicBezTo>
                  <a:lnTo>
                    <a:pt x="5085" y="679"/>
                  </a:lnTo>
                  <a:cubicBezTo>
                    <a:pt x="5061" y="298"/>
                    <a:pt x="4751" y="0"/>
                    <a:pt x="4394" y="0"/>
                  </a:cubicBezTo>
                  <a:lnTo>
                    <a:pt x="3537" y="0"/>
                  </a:lnTo>
                  <a:cubicBezTo>
                    <a:pt x="3454" y="0"/>
                    <a:pt x="3370" y="72"/>
                    <a:pt x="3370" y="167"/>
                  </a:cubicBezTo>
                  <a:cubicBezTo>
                    <a:pt x="3370" y="250"/>
                    <a:pt x="3454" y="322"/>
                    <a:pt x="3537" y="322"/>
                  </a:cubicBezTo>
                  <a:lnTo>
                    <a:pt x="4394" y="322"/>
                  </a:lnTo>
                  <a:cubicBezTo>
                    <a:pt x="4585" y="322"/>
                    <a:pt x="4751" y="488"/>
                    <a:pt x="4751" y="679"/>
                  </a:cubicBezTo>
                  <a:lnTo>
                    <a:pt x="4751" y="3405"/>
                  </a:lnTo>
                  <a:cubicBezTo>
                    <a:pt x="4751" y="3596"/>
                    <a:pt x="4585" y="3763"/>
                    <a:pt x="4394" y="3763"/>
                  </a:cubicBezTo>
                  <a:lnTo>
                    <a:pt x="2692" y="3763"/>
                  </a:lnTo>
                  <a:cubicBezTo>
                    <a:pt x="2668" y="3763"/>
                    <a:pt x="2632" y="3774"/>
                    <a:pt x="2608" y="3798"/>
                  </a:cubicBezTo>
                  <a:lnTo>
                    <a:pt x="1084" y="4894"/>
                  </a:lnTo>
                  <a:lnTo>
                    <a:pt x="1322" y="3953"/>
                  </a:lnTo>
                  <a:cubicBezTo>
                    <a:pt x="1334" y="3917"/>
                    <a:pt x="1322" y="3858"/>
                    <a:pt x="1287" y="3822"/>
                  </a:cubicBezTo>
                  <a:cubicBezTo>
                    <a:pt x="1263" y="3774"/>
                    <a:pt x="1215" y="3763"/>
                    <a:pt x="1180" y="3763"/>
                  </a:cubicBezTo>
                  <a:lnTo>
                    <a:pt x="668" y="3763"/>
                  </a:lnTo>
                  <a:cubicBezTo>
                    <a:pt x="477" y="3763"/>
                    <a:pt x="310" y="3596"/>
                    <a:pt x="310" y="3405"/>
                  </a:cubicBezTo>
                  <a:lnTo>
                    <a:pt x="310" y="679"/>
                  </a:lnTo>
                  <a:cubicBezTo>
                    <a:pt x="310" y="488"/>
                    <a:pt x="477" y="322"/>
                    <a:pt x="668" y="322"/>
                  </a:cubicBezTo>
                  <a:lnTo>
                    <a:pt x="1513" y="322"/>
                  </a:lnTo>
                  <a:cubicBezTo>
                    <a:pt x="1608" y="322"/>
                    <a:pt x="1680" y="250"/>
                    <a:pt x="1680" y="167"/>
                  </a:cubicBezTo>
                  <a:cubicBezTo>
                    <a:pt x="1680" y="72"/>
                    <a:pt x="1608" y="0"/>
                    <a:pt x="1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sp>
          <p:nvSpPr>
            <p:cNvPr id="18" name="Google Shape;12782;p74"/>
            <p:cNvSpPr/>
            <p:nvPr/>
          </p:nvSpPr>
          <p:spPr>
            <a:xfrm>
              <a:off x="3002379" y="2902523"/>
              <a:ext cx="32244" cy="96668"/>
            </a:xfrm>
            <a:custGeom>
              <a:avLst/>
              <a:gdLst/>
              <a:ahLst/>
              <a:cxnLst/>
              <a:rect l="l" t="t" r="r" b="b"/>
              <a:pathLst>
                <a:path w="1013" h="3037" extrusionOk="0">
                  <a:moveTo>
                    <a:pt x="691" y="310"/>
                  </a:moveTo>
                  <a:lnTo>
                    <a:pt x="536" y="2727"/>
                  </a:lnTo>
                  <a:lnTo>
                    <a:pt x="500" y="2727"/>
                  </a:lnTo>
                  <a:lnTo>
                    <a:pt x="345" y="310"/>
                  </a:lnTo>
                  <a:close/>
                  <a:moveTo>
                    <a:pt x="167" y="0"/>
                  </a:moveTo>
                  <a:cubicBezTo>
                    <a:pt x="119" y="0"/>
                    <a:pt x="84" y="12"/>
                    <a:pt x="48" y="48"/>
                  </a:cubicBezTo>
                  <a:cubicBezTo>
                    <a:pt x="24" y="72"/>
                    <a:pt x="0" y="119"/>
                    <a:pt x="0" y="167"/>
                  </a:cubicBezTo>
                  <a:lnTo>
                    <a:pt x="167" y="2881"/>
                  </a:lnTo>
                  <a:cubicBezTo>
                    <a:pt x="167" y="2977"/>
                    <a:pt x="238" y="3036"/>
                    <a:pt x="334" y="3036"/>
                  </a:cubicBezTo>
                  <a:lnTo>
                    <a:pt x="679" y="3036"/>
                  </a:lnTo>
                  <a:cubicBezTo>
                    <a:pt x="762" y="3036"/>
                    <a:pt x="822" y="2977"/>
                    <a:pt x="834" y="2881"/>
                  </a:cubicBezTo>
                  <a:lnTo>
                    <a:pt x="1000" y="167"/>
                  </a:lnTo>
                  <a:cubicBezTo>
                    <a:pt x="1012" y="119"/>
                    <a:pt x="1000" y="72"/>
                    <a:pt x="977" y="48"/>
                  </a:cubicBezTo>
                  <a:cubicBezTo>
                    <a:pt x="941" y="12"/>
                    <a:pt x="893" y="0"/>
                    <a:pt x="85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sp>
          <p:nvSpPr>
            <p:cNvPr id="19" name="Google Shape;12783;p74"/>
            <p:cNvSpPr/>
            <p:nvPr/>
          </p:nvSpPr>
          <p:spPr>
            <a:xfrm>
              <a:off x="3003143" y="3005206"/>
              <a:ext cx="32244" cy="32244"/>
            </a:xfrm>
            <a:custGeom>
              <a:avLst/>
              <a:gdLst/>
              <a:ahLst/>
              <a:cxnLst/>
              <a:rect l="l" t="t" r="r" b="b"/>
              <a:pathLst>
                <a:path w="1013" h="1013" extrusionOk="0">
                  <a:moveTo>
                    <a:pt x="500" y="322"/>
                  </a:moveTo>
                  <a:cubicBezTo>
                    <a:pt x="607" y="322"/>
                    <a:pt x="679" y="406"/>
                    <a:pt x="679" y="513"/>
                  </a:cubicBezTo>
                  <a:cubicBezTo>
                    <a:pt x="679" y="608"/>
                    <a:pt x="595" y="691"/>
                    <a:pt x="500" y="691"/>
                  </a:cubicBezTo>
                  <a:cubicBezTo>
                    <a:pt x="393" y="691"/>
                    <a:pt x="321" y="608"/>
                    <a:pt x="321" y="513"/>
                  </a:cubicBezTo>
                  <a:cubicBezTo>
                    <a:pt x="321" y="406"/>
                    <a:pt x="393" y="322"/>
                    <a:pt x="500" y="322"/>
                  </a:cubicBezTo>
                  <a:close/>
                  <a:moveTo>
                    <a:pt x="500" y="1"/>
                  </a:moveTo>
                  <a:cubicBezTo>
                    <a:pt x="214" y="1"/>
                    <a:pt x="0" y="227"/>
                    <a:pt x="0" y="513"/>
                  </a:cubicBezTo>
                  <a:cubicBezTo>
                    <a:pt x="0" y="787"/>
                    <a:pt x="214" y="1013"/>
                    <a:pt x="500" y="1013"/>
                  </a:cubicBezTo>
                  <a:cubicBezTo>
                    <a:pt x="786" y="1013"/>
                    <a:pt x="1012" y="787"/>
                    <a:pt x="1012" y="513"/>
                  </a:cubicBezTo>
                  <a:cubicBezTo>
                    <a:pt x="988" y="227"/>
                    <a:pt x="762" y="1"/>
                    <a:pt x="50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bg1"/>
                </a:solidFill>
              </a:endParaRPr>
            </a:p>
          </p:txBody>
        </p:sp>
      </p:grpSp>
    </p:spTree>
    <p:extLst>
      <p:ext uri="{BB962C8B-B14F-4D97-AF65-F5344CB8AC3E}">
        <p14:creationId xmlns:p14="http://schemas.microsoft.com/office/powerpoint/2010/main" val="41847173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5"/>
          <p:cNvSpPr txBox="1">
            <a:spLocks noGrp="1"/>
          </p:cNvSpPr>
          <p:nvPr>
            <p:ph type="title"/>
          </p:nvPr>
        </p:nvSpPr>
        <p:spPr>
          <a:xfrm>
            <a:off x="409433" y="378225"/>
            <a:ext cx="8190317" cy="51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bg1"/>
                </a:solidFill>
              </a:rPr>
              <a:t>Really confusing</a:t>
            </a:r>
            <a:r>
              <a:rPr lang="fa-IR" b="1" dirty="0">
                <a:solidFill>
                  <a:schemeClr val="bg1"/>
                </a:solidFill>
              </a:rPr>
              <a:t>              </a:t>
            </a:r>
            <a:endParaRPr b="1" dirty="0">
              <a:solidFill>
                <a:schemeClr val="bg1"/>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0000" y="1128684"/>
            <a:ext cx="5738377" cy="3818629"/>
          </a:xfrm>
          <a:prstGeom prst="rect">
            <a:avLst/>
          </a:prstGeom>
        </p:spPr>
      </p:pic>
      <p:grpSp>
        <p:nvGrpSpPr>
          <p:cNvPr id="6" name="Google Shape;9549;p68"/>
          <p:cNvGrpSpPr/>
          <p:nvPr/>
        </p:nvGrpSpPr>
        <p:grpSpPr>
          <a:xfrm>
            <a:off x="5272392" y="382138"/>
            <a:ext cx="630264" cy="515752"/>
            <a:chOff x="3040984" y="3681059"/>
            <a:chExt cx="356164" cy="355815"/>
          </a:xfrm>
        </p:grpSpPr>
        <p:sp>
          <p:nvSpPr>
            <p:cNvPr id="7" name="Google Shape;9550;p68"/>
            <p:cNvSpPr/>
            <p:nvPr/>
          </p:nvSpPr>
          <p:spPr>
            <a:xfrm>
              <a:off x="3040984" y="3681059"/>
              <a:ext cx="356164" cy="355815"/>
            </a:xfrm>
            <a:custGeom>
              <a:avLst/>
              <a:gdLst/>
              <a:ahLst/>
              <a:cxnLst/>
              <a:rect l="l" t="t" r="r" b="b"/>
              <a:pathLst>
                <a:path w="11216" h="11205" extrusionOk="0">
                  <a:moveTo>
                    <a:pt x="5620" y="0"/>
                  </a:moveTo>
                  <a:cubicBezTo>
                    <a:pt x="4274" y="0"/>
                    <a:pt x="2965" y="488"/>
                    <a:pt x="1953" y="1369"/>
                  </a:cubicBezTo>
                  <a:cubicBezTo>
                    <a:pt x="1881" y="1429"/>
                    <a:pt x="1881" y="1536"/>
                    <a:pt x="1941" y="1608"/>
                  </a:cubicBezTo>
                  <a:cubicBezTo>
                    <a:pt x="1972" y="1645"/>
                    <a:pt x="2016" y="1663"/>
                    <a:pt x="2061" y="1663"/>
                  </a:cubicBezTo>
                  <a:cubicBezTo>
                    <a:pt x="2103" y="1663"/>
                    <a:pt x="2145" y="1648"/>
                    <a:pt x="2179" y="1620"/>
                  </a:cubicBezTo>
                  <a:cubicBezTo>
                    <a:pt x="3131" y="786"/>
                    <a:pt x="4358" y="346"/>
                    <a:pt x="5620" y="346"/>
                  </a:cubicBezTo>
                  <a:cubicBezTo>
                    <a:pt x="7013" y="346"/>
                    <a:pt x="8346" y="893"/>
                    <a:pt x="9335" y="1893"/>
                  </a:cubicBezTo>
                  <a:cubicBezTo>
                    <a:pt x="10335" y="2882"/>
                    <a:pt x="10882" y="4215"/>
                    <a:pt x="10882" y="5608"/>
                  </a:cubicBezTo>
                  <a:cubicBezTo>
                    <a:pt x="10882" y="7013"/>
                    <a:pt x="10335" y="8335"/>
                    <a:pt x="9335" y="9335"/>
                  </a:cubicBezTo>
                  <a:cubicBezTo>
                    <a:pt x="8346" y="10323"/>
                    <a:pt x="7013" y="10883"/>
                    <a:pt x="5620" y="10883"/>
                  </a:cubicBezTo>
                  <a:cubicBezTo>
                    <a:pt x="4215" y="10883"/>
                    <a:pt x="2893" y="10323"/>
                    <a:pt x="1893" y="9335"/>
                  </a:cubicBezTo>
                  <a:cubicBezTo>
                    <a:pt x="893" y="8335"/>
                    <a:pt x="345" y="7013"/>
                    <a:pt x="345" y="5608"/>
                  </a:cubicBezTo>
                  <a:cubicBezTo>
                    <a:pt x="345" y="4298"/>
                    <a:pt x="822" y="3048"/>
                    <a:pt x="1703" y="2084"/>
                  </a:cubicBezTo>
                  <a:cubicBezTo>
                    <a:pt x="1762" y="2012"/>
                    <a:pt x="1762" y="1905"/>
                    <a:pt x="1691" y="1846"/>
                  </a:cubicBezTo>
                  <a:cubicBezTo>
                    <a:pt x="1657" y="1817"/>
                    <a:pt x="1614" y="1802"/>
                    <a:pt x="1573" y="1802"/>
                  </a:cubicBezTo>
                  <a:cubicBezTo>
                    <a:pt x="1528" y="1802"/>
                    <a:pt x="1484" y="1820"/>
                    <a:pt x="1453" y="1858"/>
                  </a:cubicBezTo>
                  <a:cubicBezTo>
                    <a:pt x="512" y="2882"/>
                    <a:pt x="0" y="4227"/>
                    <a:pt x="0" y="5608"/>
                  </a:cubicBezTo>
                  <a:cubicBezTo>
                    <a:pt x="0" y="7096"/>
                    <a:pt x="583" y="8513"/>
                    <a:pt x="1643" y="9573"/>
                  </a:cubicBezTo>
                  <a:cubicBezTo>
                    <a:pt x="2703" y="10621"/>
                    <a:pt x="4096" y="11204"/>
                    <a:pt x="5608" y="11204"/>
                  </a:cubicBezTo>
                  <a:cubicBezTo>
                    <a:pt x="7108" y="11204"/>
                    <a:pt x="8501" y="10621"/>
                    <a:pt x="9561" y="9573"/>
                  </a:cubicBezTo>
                  <a:cubicBezTo>
                    <a:pt x="10620" y="8513"/>
                    <a:pt x="11204" y="7108"/>
                    <a:pt x="11204" y="5608"/>
                  </a:cubicBezTo>
                  <a:cubicBezTo>
                    <a:pt x="11216" y="4096"/>
                    <a:pt x="10632" y="2691"/>
                    <a:pt x="9573" y="1631"/>
                  </a:cubicBezTo>
                  <a:cubicBezTo>
                    <a:pt x="8525" y="572"/>
                    <a:pt x="7120" y="0"/>
                    <a:pt x="562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9551;p68"/>
            <p:cNvSpPr/>
            <p:nvPr/>
          </p:nvSpPr>
          <p:spPr>
            <a:xfrm>
              <a:off x="3183120" y="3921508"/>
              <a:ext cx="59414" cy="59382"/>
            </a:xfrm>
            <a:custGeom>
              <a:avLst/>
              <a:gdLst/>
              <a:ahLst/>
              <a:cxnLst/>
              <a:rect l="l" t="t" r="r" b="b"/>
              <a:pathLst>
                <a:path w="1871" h="1870" extrusionOk="0">
                  <a:moveTo>
                    <a:pt x="929" y="334"/>
                  </a:moveTo>
                  <a:cubicBezTo>
                    <a:pt x="1263" y="334"/>
                    <a:pt x="1549" y="608"/>
                    <a:pt x="1549" y="941"/>
                  </a:cubicBezTo>
                  <a:cubicBezTo>
                    <a:pt x="1549" y="1263"/>
                    <a:pt x="1263" y="1548"/>
                    <a:pt x="929" y="1548"/>
                  </a:cubicBezTo>
                  <a:cubicBezTo>
                    <a:pt x="608" y="1548"/>
                    <a:pt x="334" y="1287"/>
                    <a:pt x="334" y="941"/>
                  </a:cubicBezTo>
                  <a:cubicBezTo>
                    <a:pt x="334" y="596"/>
                    <a:pt x="608" y="334"/>
                    <a:pt x="929" y="334"/>
                  </a:cubicBezTo>
                  <a:close/>
                  <a:moveTo>
                    <a:pt x="929" y="1"/>
                  </a:moveTo>
                  <a:cubicBezTo>
                    <a:pt x="429" y="1"/>
                    <a:pt x="1" y="417"/>
                    <a:pt x="1" y="941"/>
                  </a:cubicBezTo>
                  <a:cubicBezTo>
                    <a:pt x="1" y="1453"/>
                    <a:pt x="417" y="1870"/>
                    <a:pt x="929" y="1870"/>
                  </a:cubicBezTo>
                  <a:cubicBezTo>
                    <a:pt x="1191" y="1870"/>
                    <a:pt x="1430" y="1775"/>
                    <a:pt x="1608" y="1596"/>
                  </a:cubicBezTo>
                  <a:cubicBezTo>
                    <a:pt x="1787" y="1417"/>
                    <a:pt x="1870" y="1179"/>
                    <a:pt x="1870" y="941"/>
                  </a:cubicBezTo>
                  <a:cubicBezTo>
                    <a:pt x="1870" y="679"/>
                    <a:pt x="1763" y="453"/>
                    <a:pt x="1584" y="263"/>
                  </a:cubicBezTo>
                  <a:cubicBezTo>
                    <a:pt x="1406" y="108"/>
                    <a:pt x="1191" y="1"/>
                    <a:pt x="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9552;p68"/>
            <p:cNvSpPr/>
            <p:nvPr/>
          </p:nvSpPr>
          <p:spPr>
            <a:xfrm>
              <a:off x="3149110" y="3735868"/>
              <a:ext cx="141056" cy="174716"/>
            </a:xfrm>
            <a:custGeom>
              <a:avLst/>
              <a:gdLst/>
              <a:ahLst/>
              <a:cxnLst/>
              <a:rect l="l" t="t" r="r" b="b"/>
              <a:pathLst>
                <a:path w="4442" h="5502" extrusionOk="0">
                  <a:moveTo>
                    <a:pt x="2143" y="1"/>
                  </a:moveTo>
                  <a:cubicBezTo>
                    <a:pt x="1322" y="1"/>
                    <a:pt x="810" y="286"/>
                    <a:pt x="536" y="501"/>
                  </a:cubicBezTo>
                  <a:cubicBezTo>
                    <a:pt x="191" y="786"/>
                    <a:pt x="0" y="1156"/>
                    <a:pt x="0" y="1513"/>
                  </a:cubicBezTo>
                  <a:cubicBezTo>
                    <a:pt x="0" y="1739"/>
                    <a:pt x="84" y="1941"/>
                    <a:pt x="262" y="2084"/>
                  </a:cubicBezTo>
                  <a:cubicBezTo>
                    <a:pt x="393" y="2203"/>
                    <a:pt x="596" y="2263"/>
                    <a:pt x="774" y="2263"/>
                  </a:cubicBezTo>
                  <a:cubicBezTo>
                    <a:pt x="1084" y="2263"/>
                    <a:pt x="1227" y="2049"/>
                    <a:pt x="1334" y="1894"/>
                  </a:cubicBezTo>
                  <a:cubicBezTo>
                    <a:pt x="1465" y="1679"/>
                    <a:pt x="1596" y="1489"/>
                    <a:pt x="2108" y="1489"/>
                  </a:cubicBezTo>
                  <a:cubicBezTo>
                    <a:pt x="2286" y="1489"/>
                    <a:pt x="2858" y="1525"/>
                    <a:pt x="2858" y="2001"/>
                  </a:cubicBezTo>
                  <a:cubicBezTo>
                    <a:pt x="2858" y="2358"/>
                    <a:pt x="2512" y="2632"/>
                    <a:pt x="2227" y="2858"/>
                  </a:cubicBezTo>
                  <a:cubicBezTo>
                    <a:pt x="2155" y="2918"/>
                    <a:pt x="2072" y="2965"/>
                    <a:pt x="2024" y="3025"/>
                  </a:cubicBezTo>
                  <a:cubicBezTo>
                    <a:pt x="1679" y="3323"/>
                    <a:pt x="1286" y="3763"/>
                    <a:pt x="1286" y="4668"/>
                  </a:cubicBezTo>
                  <a:cubicBezTo>
                    <a:pt x="1286" y="5180"/>
                    <a:pt x="1405" y="5501"/>
                    <a:pt x="2000" y="5501"/>
                  </a:cubicBezTo>
                  <a:cubicBezTo>
                    <a:pt x="2274" y="5501"/>
                    <a:pt x="2465" y="5442"/>
                    <a:pt x="2596" y="5323"/>
                  </a:cubicBezTo>
                  <a:cubicBezTo>
                    <a:pt x="2703" y="5216"/>
                    <a:pt x="2762" y="5085"/>
                    <a:pt x="2762" y="4918"/>
                  </a:cubicBezTo>
                  <a:cubicBezTo>
                    <a:pt x="2762" y="4430"/>
                    <a:pt x="2762" y="4192"/>
                    <a:pt x="3263" y="3787"/>
                  </a:cubicBezTo>
                  <a:lnTo>
                    <a:pt x="3286" y="3787"/>
                  </a:lnTo>
                  <a:cubicBezTo>
                    <a:pt x="3298" y="3775"/>
                    <a:pt x="3322" y="3763"/>
                    <a:pt x="3358" y="3727"/>
                  </a:cubicBezTo>
                  <a:cubicBezTo>
                    <a:pt x="3429" y="3680"/>
                    <a:pt x="3453" y="3573"/>
                    <a:pt x="3393" y="3489"/>
                  </a:cubicBezTo>
                  <a:cubicBezTo>
                    <a:pt x="3360" y="3449"/>
                    <a:pt x="3311" y="3427"/>
                    <a:pt x="3261" y="3427"/>
                  </a:cubicBezTo>
                  <a:cubicBezTo>
                    <a:pt x="3224" y="3427"/>
                    <a:pt x="3186" y="3440"/>
                    <a:pt x="3155" y="3465"/>
                  </a:cubicBezTo>
                  <a:cubicBezTo>
                    <a:pt x="3120" y="3477"/>
                    <a:pt x="3108" y="3513"/>
                    <a:pt x="3072" y="3525"/>
                  </a:cubicBezTo>
                  <a:lnTo>
                    <a:pt x="3060" y="3525"/>
                  </a:lnTo>
                  <a:cubicBezTo>
                    <a:pt x="2465" y="3989"/>
                    <a:pt x="2429" y="4346"/>
                    <a:pt x="2429" y="4906"/>
                  </a:cubicBezTo>
                  <a:cubicBezTo>
                    <a:pt x="2429" y="4977"/>
                    <a:pt x="2429" y="5156"/>
                    <a:pt x="2000" y="5156"/>
                  </a:cubicBezTo>
                  <a:cubicBezTo>
                    <a:pt x="1798" y="5156"/>
                    <a:pt x="1739" y="5120"/>
                    <a:pt x="1703" y="5085"/>
                  </a:cubicBezTo>
                  <a:cubicBezTo>
                    <a:pt x="1643" y="5025"/>
                    <a:pt x="1619" y="4882"/>
                    <a:pt x="1619" y="4656"/>
                  </a:cubicBezTo>
                  <a:cubicBezTo>
                    <a:pt x="1619" y="3882"/>
                    <a:pt x="1929" y="3513"/>
                    <a:pt x="2227" y="3251"/>
                  </a:cubicBezTo>
                  <a:cubicBezTo>
                    <a:pt x="2286" y="3215"/>
                    <a:pt x="2346" y="3156"/>
                    <a:pt x="2417" y="3108"/>
                  </a:cubicBezTo>
                  <a:cubicBezTo>
                    <a:pt x="2762" y="2858"/>
                    <a:pt x="3179" y="2525"/>
                    <a:pt x="3179" y="1989"/>
                  </a:cubicBezTo>
                  <a:cubicBezTo>
                    <a:pt x="3179" y="1465"/>
                    <a:pt x="2762" y="1144"/>
                    <a:pt x="2108" y="1144"/>
                  </a:cubicBezTo>
                  <a:cubicBezTo>
                    <a:pt x="1417" y="1144"/>
                    <a:pt x="1215" y="1453"/>
                    <a:pt x="1048" y="1691"/>
                  </a:cubicBezTo>
                  <a:cubicBezTo>
                    <a:pt x="941" y="1858"/>
                    <a:pt x="881" y="1918"/>
                    <a:pt x="750" y="1918"/>
                  </a:cubicBezTo>
                  <a:cubicBezTo>
                    <a:pt x="572" y="1918"/>
                    <a:pt x="322" y="1810"/>
                    <a:pt x="322" y="1513"/>
                  </a:cubicBezTo>
                  <a:cubicBezTo>
                    <a:pt x="322" y="1322"/>
                    <a:pt x="429" y="1025"/>
                    <a:pt x="738" y="775"/>
                  </a:cubicBezTo>
                  <a:cubicBezTo>
                    <a:pt x="977" y="572"/>
                    <a:pt x="1405" y="334"/>
                    <a:pt x="2131" y="334"/>
                  </a:cubicBezTo>
                  <a:cubicBezTo>
                    <a:pt x="3298" y="334"/>
                    <a:pt x="4120" y="953"/>
                    <a:pt x="4120" y="1822"/>
                  </a:cubicBezTo>
                  <a:cubicBezTo>
                    <a:pt x="4120" y="2227"/>
                    <a:pt x="3941" y="2644"/>
                    <a:pt x="3596" y="3037"/>
                  </a:cubicBezTo>
                  <a:cubicBezTo>
                    <a:pt x="3524" y="3096"/>
                    <a:pt x="3536" y="3203"/>
                    <a:pt x="3596" y="3263"/>
                  </a:cubicBezTo>
                  <a:cubicBezTo>
                    <a:pt x="3629" y="3290"/>
                    <a:pt x="3669" y="3305"/>
                    <a:pt x="3709" y="3305"/>
                  </a:cubicBezTo>
                  <a:cubicBezTo>
                    <a:pt x="3755" y="3305"/>
                    <a:pt x="3802" y="3284"/>
                    <a:pt x="3834" y="3239"/>
                  </a:cubicBezTo>
                  <a:cubicBezTo>
                    <a:pt x="4239" y="2787"/>
                    <a:pt x="4441" y="2310"/>
                    <a:pt x="4441" y="1810"/>
                  </a:cubicBezTo>
                  <a:cubicBezTo>
                    <a:pt x="4441" y="1287"/>
                    <a:pt x="4203" y="834"/>
                    <a:pt x="3786" y="501"/>
                  </a:cubicBezTo>
                  <a:cubicBezTo>
                    <a:pt x="3370" y="179"/>
                    <a:pt x="2798" y="1"/>
                    <a:pt x="214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34457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10" name="Google Shape;235;p36"/>
          <p:cNvSpPr txBox="1">
            <a:spLocks noGrp="1"/>
          </p:cNvSpPr>
          <p:nvPr>
            <p:ph type="title"/>
          </p:nvPr>
        </p:nvSpPr>
        <p:spPr>
          <a:xfrm>
            <a:off x="1262419" y="416257"/>
            <a:ext cx="5506871" cy="750628"/>
          </a:xfrm>
          <a:prstGeom prst="rect">
            <a:avLst/>
          </a:prstGeom>
        </p:spPr>
        <p:txBody>
          <a:bodyPr spcFirstLastPara="1" wrap="square" lIns="91425" tIns="91425" rIns="91425" bIns="91425" anchor="b" anchorCtr="0">
            <a:noAutofit/>
          </a:bodyPr>
          <a:lstStyle/>
          <a:p>
            <a:pPr algn="justLow"/>
            <a:r>
              <a:rPr lang="en-US" sz="2500" b="1" dirty="0">
                <a:solidFill>
                  <a:schemeClr val="bg1"/>
                </a:solidFill>
              </a:rPr>
              <a:t>What Is User Interface? </a:t>
            </a:r>
            <a:r>
              <a:rPr lang="en-US" sz="2800" b="1" dirty="0">
                <a:solidFill>
                  <a:schemeClr val="bg1"/>
                </a:solidFill>
              </a:rPr>
              <a:t>(UI)</a:t>
            </a:r>
            <a:endParaRPr sz="2500" dirty="0">
              <a:solidFill>
                <a:schemeClr val="bg1"/>
              </a:solidFill>
            </a:endParaRPr>
          </a:p>
        </p:txBody>
      </p:sp>
      <p:sp>
        <p:nvSpPr>
          <p:cNvPr id="11" name="Google Shape;236;p36"/>
          <p:cNvSpPr txBox="1">
            <a:spLocks noGrp="1"/>
          </p:cNvSpPr>
          <p:nvPr>
            <p:ph type="body" idx="1"/>
          </p:nvPr>
        </p:nvSpPr>
        <p:spPr>
          <a:xfrm>
            <a:off x="1665028" y="1542197"/>
            <a:ext cx="3345502" cy="2838734"/>
          </a:xfrm>
          <a:prstGeom prst="rect">
            <a:avLst/>
          </a:prstGeom>
        </p:spPr>
        <p:txBody>
          <a:bodyPr spcFirstLastPara="1" wrap="square" lIns="91425" tIns="91425" rIns="91425" bIns="91425" anchor="t" anchorCtr="0">
            <a:noAutofit/>
          </a:bodyPr>
          <a:lstStyle/>
          <a:p>
            <a:pPr marL="152400" indent="0" algn="just">
              <a:buNone/>
            </a:pPr>
            <a:r>
              <a:rPr lang="en-US" dirty="0"/>
              <a:t>It is the means in which a person controls a software </a:t>
            </a:r>
            <a:r>
              <a:rPr lang="en-US" dirty="0">
                <a:hlinkClick r:id="rId3"/>
              </a:rPr>
              <a:t>application</a:t>
            </a:r>
            <a:r>
              <a:rPr lang="en-US" dirty="0"/>
              <a:t> or hardware device.</a:t>
            </a:r>
          </a:p>
          <a:p>
            <a:pPr marL="152400" indent="0" algn="just">
              <a:buNone/>
            </a:pPr>
            <a:r>
              <a:rPr lang="en-US" dirty="0"/>
              <a:t>While user interfaces can be designed for either hardware of software, most are a combination of both. For example, to control a software program, you typically need to use a </a:t>
            </a:r>
            <a:r>
              <a:rPr lang="en-US" dirty="0">
                <a:hlinkClick r:id="rId4"/>
              </a:rPr>
              <a:t>keyboard</a:t>
            </a:r>
            <a:r>
              <a:rPr lang="en-US" dirty="0"/>
              <a:t> and </a:t>
            </a:r>
            <a:r>
              <a:rPr lang="en-US" dirty="0">
                <a:hlinkClick r:id="rId5"/>
              </a:rPr>
              <a:t>mouse</a:t>
            </a:r>
            <a:r>
              <a:rPr lang="en-US" dirty="0"/>
              <a:t>, which each have their own user interface.</a:t>
            </a:r>
          </a:p>
          <a:p>
            <a:pPr marL="152400" indent="0" algn="just">
              <a:buNone/>
            </a:pPr>
            <a:r>
              <a:rPr lang="en-US" dirty="0"/>
              <a:t>A good user interface provides a "user-friendly" experience, allowing the user to interact with the software or hardware in a natural and intuitive way.</a:t>
            </a:r>
            <a:endParaRPr lang="en-US" sz="1500" dirty="0"/>
          </a:p>
        </p:txBody>
      </p:sp>
      <p:sp>
        <p:nvSpPr>
          <p:cNvPr id="5" name="Rectangle 4"/>
          <p:cNvSpPr/>
          <p:nvPr/>
        </p:nvSpPr>
        <p:spPr>
          <a:xfrm>
            <a:off x="1480783" y="4739441"/>
            <a:ext cx="6721522" cy="400110"/>
          </a:xfrm>
          <a:prstGeom prst="rect">
            <a:avLst/>
          </a:prstGeom>
        </p:spPr>
        <p:txBody>
          <a:bodyPr wrap="square">
            <a:spAutoFit/>
          </a:bodyPr>
          <a:lstStyle/>
          <a:p>
            <a:pPr algn="ctr"/>
            <a:r>
              <a:rPr lang="en-US" sz="1000" dirty="0">
                <a:ln>
                  <a:solidFill>
                    <a:srgbClr val="00CCFF"/>
                  </a:solidFill>
                </a:ln>
                <a:solidFill>
                  <a:srgbClr val="00B0F0"/>
                </a:solidFill>
                <a:hlinkClick r:id="rId6"/>
              </a:rPr>
              <a:t>https://techterms.com/definition/user_interface</a:t>
            </a:r>
            <a:endParaRPr lang="en-US" sz="1000" dirty="0">
              <a:ln>
                <a:solidFill>
                  <a:srgbClr val="00CCFF"/>
                </a:solidFill>
              </a:ln>
              <a:solidFill>
                <a:srgbClr val="00B0F0"/>
              </a:solidFill>
            </a:endParaRPr>
          </a:p>
          <a:p>
            <a:pPr algn="ctr"/>
            <a:r>
              <a:rPr lang="en-US" sz="1000" dirty="0">
                <a:ln>
                  <a:solidFill>
                    <a:srgbClr val="00CCFF"/>
                  </a:solidFill>
                </a:ln>
                <a:solidFill>
                  <a:srgbClr val="00B0F0"/>
                </a:solidFill>
                <a:hlinkClick r:id="rId7"/>
              </a:rPr>
              <a:t>https://www.webfuel.com/what-is-a-responsive-user-interface</a:t>
            </a:r>
            <a:endParaRPr lang="en-US" sz="1000" i="1" dirty="0">
              <a:ln>
                <a:solidFill>
                  <a:srgbClr val="00CCFF"/>
                </a:solidFill>
              </a:ln>
              <a:solidFill>
                <a:srgbClr val="00B0F0"/>
              </a:solidFill>
            </a:endParaRPr>
          </a:p>
        </p:txBody>
      </p:sp>
      <p:pic>
        <p:nvPicPr>
          <p:cNvPr id="2050" name="Picture 2" descr="What is a responsive user interfac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84355" y="1779208"/>
            <a:ext cx="4521060" cy="2260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91456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10" name="Google Shape;235;p36"/>
          <p:cNvSpPr txBox="1">
            <a:spLocks noGrp="1"/>
          </p:cNvSpPr>
          <p:nvPr>
            <p:ph type="title"/>
          </p:nvPr>
        </p:nvSpPr>
        <p:spPr>
          <a:xfrm>
            <a:off x="1262419" y="416257"/>
            <a:ext cx="5506871" cy="750628"/>
          </a:xfrm>
          <a:prstGeom prst="rect">
            <a:avLst/>
          </a:prstGeom>
        </p:spPr>
        <p:txBody>
          <a:bodyPr spcFirstLastPara="1" wrap="square" lIns="91425" tIns="91425" rIns="91425" bIns="91425" anchor="b" anchorCtr="0">
            <a:noAutofit/>
          </a:bodyPr>
          <a:lstStyle/>
          <a:p>
            <a:pPr algn="justLow"/>
            <a:r>
              <a:rPr lang="en-US" sz="2500" b="1" dirty="0">
                <a:solidFill>
                  <a:schemeClr val="bg1"/>
                </a:solidFill>
              </a:rPr>
              <a:t>What Is User Experience? </a:t>
            </a:r>
            <a:r>
              <a:rPr lang="en-US" sz="2800" b="1" dirty="0">
                <a:solidFill>
                  <a:schemeClr val="bg1"/>
                </a:solidFill>
              </a:rPr>
              <a:t>(UX)</a:t>
            </a:r>
            <a:endParaRPr sz="2500" dirty="0">
              <a:solidFill>
                <a:schemeClr val="bg1"/>
              </a:solidFill>
            </a:endParaRPr>
          </a:p>
        </p:txBody>
      </p:sp>
      <p:sp>
        <p:nvSpPr>
          <p:cNvPr id="11" name="Google Shape;236;p36"/>
          <p:cNvSpPr txBox="1">
            <a:spLocks noGrp="1"/>
          </p:cNvSpPr>
          <p:nvPr>
            <p:ph type="body" idx="1"/>
          </p:nvPr>
        </p:nvSpPr>
        <p:spPr>
          <a:xfrm>
            <a:off x="1665028" y="1760561"/>
            <a:ext cx="3345502" cy="2497541"/>
          </a:xfrm>
          <a:prstGeom prst="rect">
            <a:avLst/>
          </a:prstGeom>
        </p:spPr>
        <p:txBody>
          <a:bodyPr spcFirstLastPara="1" wrap="square" lIns="91425" tIns="91425" rIns="91425" bIns="91425" anchor="t" anchorCtr="0">
            <a:noAutofit/>
          </a:bodyPr>
          <a:lstStyle/>
          <a:p>
            <a:pPr marL="152400" indent="0" algn="just">
              <a:buNone/>
            </a:pPr>
            <a:r>
              <a:rPr lang="en-US" sz="1500" dirty="0"/>
              <a:t>User experience (abbreviated as UX) is how a person feels when interfacing with a system. The system could be a website, a web application or desktop software and, in modern contexts, is generally denoted by some form of human-computer interaction (HCI).</a:t>
            </a:r>
          </a:p>
        </p:txBody>
      </p:sp>
      <p:pic>
        <p:nvPicPr>
          <p:cNvPr id="12" name="Picture 2" descr="What is User Experi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4083" y="2047163"/>
            <a:ext cx="3102022" cy="186121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480783" y="4739441"/>
            <a:ext cx="6721522" cy="246221"/>
          </a:xfrm>
          <a:prstGeom prst="rect">
            <a:avLst/>
          </a:prstGeom>
        </p:spPr>
        <p:txBody>
          <a:bodyPr wrap="square">
            <a:spAutoFit/>
          </a:bodyPr>
          <a:lstStyle/>
          <a:p>
            <a:pPr algn="ctr"/>
            <a:r>
              <a:rPr lang="en-US" sz="1000" i="1" dirty="0">
                <a:ln>
                  <a:solidFill>
                    <a:srgbClr val="00CCFF"/>
                  </a:solidFill>
                </a:ln>
                <a:solidFill>
                  <a:srgbClr val="00CCFF"/>
                </a:solidFill>
                <a:hlinkClick r:id="rId4"/>
              </a:rPr>
              <a:t>https://www.smashingmagazine.com/2010/10/what-is-user-experience-design-overview-tools-and-resources/</a:t>
            </a:r>
            <a:endParaRPr lang="en-US" sz="1000" i="1" dirty="0">
              <a:ln>
                <a:solidFill>
                  <a:srgbClr val="00CCFF"/>
                </a:solidFill>
              </a:ln>
              <a:solidFill>
                <a:srgbClr val="00CCFF"/>
              </a:solidFill>
            </a:endParaRPr>
          </a:p>
        </p:txBody>
      </p:sp>
    </p:spTree>
    <p:extLst>
      <p:ext uri="{BB962C8B-B14F-4D97-AF65-F5344CB8AC3E}">
        <p14:creationId xmlns:p14="http://schemas.microsoft.com/office/powerpoint/2010/main" val="148393301"/>
      </p:ext>
    </p:extLst>
  </p:cSld>
  <p:clrMapOvr>
    <a:masterClrMapping/>
  </p:clrMapOvr>
  <p:timing>
    <p:tnLst>
      <p:par>
        <p:cTn id="1" dur="indefinite" restart="never" nodeType="tmRoot"/>
      </p:par>
    </p:tnLst>
  </p:timing>
</p:sld>
</file>

<file path=ppt/theme/theme1.xml><?xml version="1.0" encoding="utf-8"?>
<a:theme xmlns:a="http://schemas.openxmlformats.org/drawingml/2006/main" name="Tech Company Branding Guidelines by Slidesgo">
  <a:themeElements>
    <a:clrScheme name="Simple Light">
      <a:dk1>
        <a:srgbClr val="000000"/>
      </a:dk1>
      <a:lt1>
        <a:srgbClr val="FFFFFF"/>
      </a:lt1>
      <a:dk2>
        <a:srgbClr val="595959"/>
      </a:dk2>
      <a:lt2>
        <a:srgbClr val="EEEEEE"/>
      </a:lt2>
      <a:accent1>
        <a:srgbClr val="F3F3F3"/>
      </a:accent1>
      <a:accent2>
        <a:srgbClr val="06BAD6"/>
      </a:accent2>
      <a:accent3>
        <a:srgbClr val="78909C"/>
      </a:accent3>
      <a:accent4>
        <a:srgbClr val="00C3B1"/>
      </a:accent4>
      <a:accent5>
        <a:srgbClr val="0097A7"/>
      </a:accent5>
      <a:accent6>
        <a:srgbClr val="EFEFEF"/>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554</TotalTime>
  <Words>1504</Words>
  <Application>Microsoft Office PowerPoint</Application>
  <PresentationFormat>On-screen Show (16:9)</PresentationFormat>
  <Paragraphs>138</Paragraphs>
  <Slides>34</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Montserrat</vt:lpstr>
      <vt:lpstr>Montserrat ExtraBold</vt:lpstr>
      <vt:lpstr>Montserrat Alternates</vt:lpstr>
      <vt:lpstr>Montserrat Light</vt:lpstr>
      <vt:lpstr>Arial</vt:lpstr>
      <vt:lpstr>Tech Company Branding Guidelines by Slidesgo</vt:lpstr>
      <vt:lpstr>User Experience(UX) / User Interface(UI) </vt:lpstr>
      <vt:lpstr>PowerPoint Presentation</vt:lpstr>
      <vt:lpstr>What user experience (UX) means and how it matters</vt:lpstr>
      <vt:lpstr>We all experience User Interfaces                   </vt:lpstr>
      <vt:lpstr>Even in a different sort                      </vt:lpstr>
      <vt:lpstr>Some are cofusing         </vt:lpstr>
      <vt:lpstr>Really confusing              </vt:lpstr>
      <vt:lpstr>What Is User Interface? (UI)</vt:lpstr>
      <vt:lpstr>What Is User Experience? (UX)</vt:lpstr>
      <vt:lpstr>Why Is UX Important?</vt:lpstr>
      <vt:lpstr>How Can Bad UX Design Kill You in the Future? (I)</vt:lpstr>
      <vt:lpstr>How Can Bad UX Design Kill You in the Future? (II)</vt:lpstr>
      <vt:lpstr>                       </vt:lpstr>
      <vt:lpstr>WHAT IS IT?</vt:lpstr>
      <vt:lpstr>What 6 Components Do You Need for A Great UX Design? </vt:lpstr>
      <vt:lpstr>Stages of Design</vt:lpstr>
      <vt:lpstr>1. Product Definition </vt:lpstr>
      <vt:lpstr>2. User Experience Research </vt:lpstr>
      <vt:lpstr>3. User Experience Analysis </vt:lpstr>
      <vt:lpstr>4. User Experience Design &amp; Production </vt:lpstr>
      <vt:lpstr>5. User Testing </vt:lpstr>
      <vt:lpstr>10 Usability Heuristics for User Interface Design  by  Jakob Nielsen</vt:lpstr>
      <vt:lpstr>1: Visibility of system status</vt:lpstr>
      <vt:lpstr>2: Match between system and the real world</vt:lpstr>
      <vt:lpstr>3: User control and freedom </vt:lpstr>
      <vt:lpstr>4: Consistency and standards  </vt:lpstr>
      <vt:lpstr>5: Error prevention  </vt:lpstr>
      <vt:lpstr>6: Recognition rather than recall  </vt:lpstr>
      <vt:lpstr>7: Flexibility and efficiency of use   </vt:lpstr>
      <vt:lpstr>8: Aesthetic and minimalist design    </vt:lpstr>
      <vt:lpstr>9: Help users recognize, diagnose, and recover from errors   </vt:lpstr>
      <vt:lpstr>10: Help and documentation    </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UI / UX</dc:title>
  <dc:creator>Marzieh</dc:creator>
  <cp:lastModifiedBy>Marzieh</cp:lastModifiedBy>
  <cp:revision>82</cp:revision>
  <dcterms:modified xsi:type="dcterms:W3CDTF">2020-07-03T10:12:16Z</dcterms:modified>
</cp:coreProperties>
</file>